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1" r:id="rId3"/>
    <p:sldId id="274" r:id="rId4"/>
    <p:sldId id="276" r:id="rId5"/>
    <p:sldId id="290" r:id="rId6"/>
    <p:sldId id="275" r:id="rId7"/>
    <p:sldId id="278" r:id="rId8"/>
    <p:sldId id="288" r:id="rId9"/>
    <p:sldId id="287" r:id="rId10"/>
    <p:sldId id="289" r:id="rId11"/>
    <p:sldId id="292" r:id="rId12"/>
    <p:sldId id="282" r:id="rId13"/>
    <p:sldId id="291" r:id="rId14"/>
    <p:sldId id="299" r:id="rId15"/>
    <p:sldId id="300" r:id="rId16"/>
    <p:sldId id="283" r:id="rId17"/>
    <p:sldId id="295" r:id="rId18"/>
    <p:sldId id="297" r:id="rId19"/>
    <p:sldId id="298" r:id="rId2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C000"/>
    <a:srgbClr val="ED7D31"/>
    <a:srgbClr val="4472C4"/>
    <a:srgbClr val="F9CC96"/>
    <a:srgbClr val="FFFFFF"/>
    <a:srgbClr val="FFE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3917" autoAdjust="0"/>
  </p:normalViewPr>
  <p:slideViewPr>
    <p:cSldViewPr snapToGrid="0">
      <p:cViewPr varScale="1">
        <p:scale>
          <a:sx n="118" d="100"/>
          <a:sy n="118" d="100"/>
        </p:scale>
        <p:origin x="30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CD21933-B6C1-4B9F-B18E-392CCBEC3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253712F-25C8-49AF-A076-09BC424C8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6090A-6B90-4E28-952B-0CE649EF9EF0}" type="datetimeFigureOut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A309E1B-81EE-42E1-ABA8-60F0EE5E8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E3C7AE-D433-4B8A-8E4E-ABE04294F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30065-7A59-4547-BF30-AF3724424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6052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04219-7CB3-4899-AE24-D601356D1EE9}" type="datetimeFigureOut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44B73-F436-4D89-85BC-44CDB7956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317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5222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4901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15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870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3707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5901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7680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979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1291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7122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184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55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0485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81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6580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982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8745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936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37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764B3-41F9-4994-B8B5-7B6444B2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38D6FA-D398-4C8B-BBE0-CEE5F28E6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C396A0-FC2C-4142-906B-7E6D3B4D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18A45-209D-492C-B6EB-DF683CA093B1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7A6B40-21F7-4A02-9F9D-194FD738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2E425-FC03-436E-ACB4-2E09E43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CF755-A438-4AB0-B201-74FC1CBE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3A8029-CCF1-4D8C-9CE8-000E13981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5DF8FE-6BFD-417C-A7F1-B7B2675E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48C8-F733-4755-9BB3-32762656CD32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33119D-5C72-494A-83C4-5461BDE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16BF31-BE74-44F1-8CCD-F84B61C8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63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291605-4303-484E-8329-860A2610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F36BC2-C35C-4528-94F3-4975FF5C9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FD46B2-F1A8-40D1-A843-143CBB32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1DB4-13FA-42DE-B92C-C8C6B2E1F2F6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94964-1E2D-4B13-B756-7E0D8EDB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87D33F-207B-46DC-9603-346D5A6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81730-50F0-418E-8011-49E34635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43290A-3D7A-46E6-8F57-ABEAD250B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49D23-7DA6-4961-B5F9-8BF23E99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A2E1-486C-4259-9D5E-0B239041ED31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CF1B41-A7CF-4B72-918B-EBD8F028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1D81F1-10AB-40C5-B154-78B2808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4A7B27-6843-433A-9243-54779711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0F85EF-F731-4A7C-A118-D78664DFE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A955A2-B3B9-4D0C-BC43-2E6EDAB5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9F36C-88E1-4B11-880C-4DED1A5B0C41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96562B-F5B6-4004-BAA8-44ECB557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BF74A-5F0D-40B7-B530-6335A095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64EAC-6561-4034-B215-03526EE7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053622-EF9C-40A5-93F6-9291A9462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66AF8B-DB73-4AD3-826B-770BAD455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1CA1A3-EFA2-4ACF-B71F-DB2EACC6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2FE7-2A7F-4447-9859-EAC9224ABC4C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B55238-AD4A-4928-8048-6D66943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4E3428-A41E-4734-B36F-F31ED6E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0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2F42D-5A25-4AD3-9CA7-8B8208AB8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8140"/>
            <a:ext cx="10515600" cy="956336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58535A-6409-42A5-8BDB-F5461F413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413"/>
            <a:ext cx="51577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E75A32-A04E-4C62-8F88-6A9199729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632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9F5407-13E3-45D1-B623-41FAE3BF9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413"/>
            <a:ext cx="5183188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978798-0BE3-4134-A7B7-A702AFEF0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632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A2558-D8B4-49DE-A016-416C4EC8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036A-4882-4E86-A25A-176B0E589512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8B05D79-E220-4DD1-B643-BB0DF361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62AB37-71BD-4238-8FBC-FFB675F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81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B446F-493F-499D-A250-1E84F915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EC0C65-383B-4B72-9C37-68057481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C8AB-00DC-42E3-ABDE-73E38D5A8C93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21FE-6B95-486B-9E8E-1726EFA7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A3F5953-4497-4E61-92D7-7B7798CD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99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C77463-1DC6-49C2-ACDA-A9DB3478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BD207-CC4D-4A90-8DA4-AEF94DE043EC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E41F3A-D9C7-4BB3-BF71-5B4BECB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71C279-FB10-4035-B473-1792A88E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77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D6E28-FB02-4BFB-AFF9-727E6AF4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F3B133-E09C-4D9D-9E41-8A2CC31E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AFA636B-3243-4819-ABDB-DF5EA6AAD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E41E2-46A0-41E0-BF4D-DB3B2FF4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535B-F3F4-4F22-8C58-67550DD19D2B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CE511B-25C3-44B6-9A70-893077FD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2A81DB-8774-4A56-B354-0EBD3736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0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1A23E-169A-49E0-8D04-4F5D0A3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FF23D2-6180-4DB4-A035-C42737CB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64F802-702A-4359-B693-78BFBADA2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903085-9C0F-453E-AC52-5DAADAC1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3B2AB-02C4-42A1-BAFB-55E13051F900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E60162-514F-4812-9E92-0DE59D30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A03CC8-0D45-48A8-9948-36BD78B0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7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EF4A476-1BBD-4314-86BD-904D44A1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3BDC71-E76D-42BB-AC6E-2CA5987F3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E4CF7E-2A3D-4F73-BD6A-D8FDD5B9D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2093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7C8B4-1A74-4C73-9D65-54128B496C93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AD1CAB-1057-45CA-A101-8303F6E6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399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1BC-FE94-4D43-B24A-192F7ABE1E6D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49404-BC90-4F8E-961B-7FA9C8CF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3"/>
          <a:stretch/>
        </p:blipFill>
        <p:spPr>
          <a:xfrm>
            <a:off x="9542828" y="6492875"/>
            <a:ext cx="2328661" cy="365125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FAC54F-015B-4317-BF8F-F6B35AD0F104}"/>
              </a:ext>
            </a:extLst>
          </p:cNvPr>
          <p:cNvSpPr/>
          <p:nvPr userDrawn="1"/>
        </p:nvSpPr>
        <p:spPr>
          <a:xfrm>
            <a:off x="372093" y="365124"/>
            <a:ext cx="11447813" cy="61737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45E2-413D-4A41-B184-2E3B7BD859E2}"/>
              </a:ext>
            </a:extLst>
          </p:cNvPr>
          <p:cNvSpPr txBox="1"/>
          <p:nvPr userDrawn="1"/>
        </p:nvSpPr>
        <p:spPr>
          <a:xfrm>
            <a:off x="10681360" y="89683"/>
            <a:ext cx="1138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/>
              <a:t>SW</a:t>
            </a:r>
            <a:r>
              <a:rPr lang="ko-KR" altLang="en-US" sz="1000" dirty="0"/>
              <a:t>개발실</a:t>
            </a:r>
          </a:p>
        </p:txBody>
      </p:sp>
    </p:spTree>
    <p:extLst>
      <p:ext uri="{BB962C8B-B14F-4D97-AF65-F5344CB8AC3E}">
        <p14:creationId xmlns:p14="http://schemas.microsoft.com/office/powerpoint/2010/main" val="138076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slide" Target="slide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3D15D4-391A-4358-B53C-E3F33B30D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66324"/>
            <a:ext cx="9144000" cy="1125351"/>
          </a:xfrm>
        </p:spPr>
        <p:txBody>
          <a:bodyPr>
            <a:normAutofit/>
          </a:bodyPr>
          <a:lstStyle/>
          <a:p>
            <a:r>
              <a:rPr lang="ko-KR" altLang="en-US" sz="3600" dirty="0"/>
              <a:t>위험도 예측 알고리즘 </a:t>
            </a:r>
            <a:br>
              <a:rPr lang="en-US" altLang="ko-KR" sz="3600" dirty="0"/>
            </a:br>
            <a:r>
              <a:rPr lang="ko-KR" altLang="en-US" sz="3600" dirty="0"/>
              <a:t>평가 및 활용방안 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2A4035D-E637-47F8-B18B-486085E2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186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위험도 예측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– Scoring</a:t>
            </a:r>
            <a:r>
              <a:rPr lang="ko-KR" altLang="en-US" dirty="0"/>
              <a:t> </a:t>
            </a:r>
            <a:r>
              <a:rPr lang="ko-KR" altLang="en-US" sz="2800" dirty="0"/>
              <a:t>②</a:t>
            </a:r>
            <a:r>
              <a:rPr lang="ko-KR" altLang="en-US" dirty="0"/>
              <a:t> </a:t>
            </a:r>
            <a:r>
              <a:rPr lang="ko-KR" altLang="en-US" sz="1800" dirty="0"/>
              <a:t>데이터 및 도메인 기반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FD862D-8A8A-456E-A7EB-78686770C241}"/>
              </a:ext>
            </a:extLst>
          </p:cNvPr>
          <p:cNvSpPr txBox="1"/>
          <p:nvPr/>
        </p:nvSpPr>
        <p:spPr>
          <a:xfrm>
            <a:off x="1021976" y="1388592"/>
            <a:ext cx="990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altLang="ko-KR" dirty="0"/>
          </a:p>
          <a:p>
            <a:pPr lvl="2"/>
            <a:endParaRPr lang="en-US" altLang="ko-KR" dirty="0"/>
          </a:p>
          <a:p>
            <a:pPr marL="742950" lvl="1" indent="-285750">
              <a:buFontTx/>
              <a:buChar char="-"/>
            </a:pP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7BE66-B89B-4251-AAFB-EE33889F8469}"/>
              </a:ext>
            </a:extLst>
          </p:cNvPr>
          <p:cNvSpPr txBox="1"/>
          <p:nvPr/>
        </p:nvSpPr>
        <p:spPr>
          <a:xfrm>
            <a:off x="1068316" y="1434758"/>
            <a:ext cx="105619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/>
              <a:t>1G</a:t>
            </a:r>
            <a:r>
              <a:rPr lang="ko-KR" altLang="en-US" dirty="0"/>
              <a:t>는 항상 작용하는 값이므로 움직임을 고려해 </a:t>
            </a:r>
            <a:r>
              <a:rPr lang="en-US" altLang="ko-KR" dirty="0"/>
              <a:t>2</a:t>
            </a:r>
            <a:r>
              <a:rPr lang="ko-KR" altLang="en-US" dirty="0"/>
              <a:t>미만의 값은 </a:t>
            </a:r>
            <a:r>
              <a:rPr lang="en-US" altLang="ko-KR" dirty="0"/>
              <a:t>0</a:t>
            </a:r>
            <a:r>
              <a:rPr lang="ko-KR" altLang="en-US" dirty="0"/>
              <a:t>을 갖도록 함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/>
              <a:t>그래프</a:t>
            </a:r>
            <a:r>
              <a:rPr lang="en-US" altLang="ko-KR" dirty="0"/>
              <a:t>(p.5~6)</a:t>
            </a:r>
            <a:r>
              <a:rPr lang="ko-KR" altLang="en-US" dirty="0"/>
              <a:t>을 참고하여</a:t>
            </a:r>
            <a:r>
              <a:rPr lang="en-US" altLang="ko-KR" dirty="0"/>
              <a:t>, 4G</a:t>
            </a:r>
            <a:r>
              <a:rPr lang="ko-KR" altLang="en-US" dirty="0"/>
              <a:t>이상의 값은</a:t>
            </a:r>
            <a:r>
              <a:rPr lang="en-US" altLang="ko-KR" dirty="0"/>
              <a:t> </a:t>
            </a:r>
            <a:r>
              <a:rPr lang="ko-KR" altLang="en-US" dirty="0"/>
              <a:t>위험</a:t>
            </a:r>
            <a:r>
              <a:rPr lang="en-US" altLang="ko-KR" dirty="0"/>
              <a:t>~</a:t>
            </a:r>
            <a:r>
              <a:rPr lang="ko-KR" altLang="en-US" dirty="0"/>
              <a:t>매우 위험 범위의 결과 값을 갖도록 함</a:t>
            </a:r>
            <a:endParaRPr lang="en-US" altLang="ko-KR" dirty="0"/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C8256D-9FA3-48E2-BA58-BDE55917AC7E}"/>
              </a:ext>
            </a:extLst>
          </p:cNvPr>
          <p:cNvSpPr txBox="1"/>
          <p:nvPr/>
        </p:nvSpPr>
        <p:spPr>
          <a:xfrm>
            <a:off x="11229811" y="3669438"/>
            <a:ext cx="354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chemeClr val="accent1"/>
                </a:solidFill>
              </a:rPr>
              <a:t>주</a:t>
            </a:r>
            <a:endParaRPr lang="en-US" altLang="ko-KR" sz="1050" dirty="0">
              <a:solidFill>
                <a:schemeClr val="accent1"/>
              </a:solidFill>
            </a:endParaRPr>
          </a:p>
          <a:p>
            <a:r>
              <a:rPr lang="ko-KR" altLang="en-US" sz="1050" dirty="0">
                <a:solidFill>
                  <a:schemeClr val="accent1"/>
                </a:solidFill>
              </a:rPr>
              <a:t>의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806F13-BEB4-4696-9722-CBCA438367F3}"/>
              </a:ext>
            </a:extLst>
          </p:cNvPr>
          <p:cNvSpPr txBox="1"/>
          <p:nvPr/>
        </p:nvSpPr>
        <p:spPr>
          <a:xfrm>
            <a:off x="11229811" y="3238551"/>
            <a:ext cx="3541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rgbClr val="FF0000"/>
                </a:solidFill>
              </a:rPr>
              <a:t>위험</a:t>
            </a:r>
            <a:endParaRPr lang="en-US" altLang="ko-KR" sz="105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718385-25D5-4C8D-BDCE-15D92C0BF030}"/>
              </a:ext>
            </a:extLst>
          </p:cNvPr>
          <p:cNvSpPr txBox="1"/>
          <p:nvPr/>
        </p:nvSpPr>
        <p:spPr>
          <a:xfrm>
            <a:off x="11222363" y="2820131"/>
            <a:ext cx="4552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rgbClr val="FF0000"/>
                </a:solidFill>
              </a:rPr>
              <a:t>매우 위험</a:t>
            </a:r>
            <a:endParaRPr lang="en-US" altLang="ko-KR" sz="105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6F4860-41D4-4179-8CCD-B245921D44EC}"/>
              </a:ext>
            </a:extLst>
          </p:cNvPr>
          <p:cNvSpPr txBox="1"/>
          <p:nvPr/>
        </p:nvSpPr>
        <p:spPr>
          <a:xfrm>
            <a:off x="11229811" y="4089035"/>
            <a:ext cx="3541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chemeClr val="accent1"/>
                </a:solidFill>
              </a:rPr>
              <a:t>안전</a:t>
            </a:r>
            <a:endParaRPr lang="en-US" altLang="ko-KR" sz="105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03EB7C-455F-4379-825F-F00BC6DB3797}"/>
              </a:ext>
            </a:extLst>
          </p:cNvPr>
          <p:cNvSpPr txBox="1"/>
          <p:nvPr/>
        </p:nvSpPr>
        <p:spPr>
          <a:xfrm>
            <a:off x="1021976" y="5091009"/>
            <a:ext cx="990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ko-KR" altLang="en-US" dirty="0">
                <a:sym typeface="Wingdings" panose="05000000000000000000" pitchFamily="2" charset="2"/>
              </a:rPr>
              <a:t>실제 낙상의 위험이 높다고 판단되는 동작에서 높은 점수를</a:t>
            </a:r>
            <a:r>
              <a:rPr lang="en-US" altLang="ko-KR" dirty="0">
                <a:sym typeface="Wingdings" panose="05000000000000000000" pitchFamily="2" charset="2"/>
              </a:rPr>
              <a:t> </a:t>
            </a:r>
            <a:r>
              <a:rPr lang="ko-KR" altLang="en-US" dirty="0">
                <a:sym typeface="Wingdings" panose="05000000000000000000" pitchFamily="2" charset="2"/>
              </a:rPr>
              <a:t>부여</a:t>
            </a:r>
            <a:endParaRPr lang="en-US" altLang="ko-K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ko-KR" altLang="en-US" dirty="0">
                <a:sym typeface="Wingdings" panose="05000000000000000000" pitchFamily="2" charset="2"/>
              </a:rPr>
              <a:t>이전 대비 낙상동작에 대해서 높은 점수를 가짐</a:t>
            </a:r>
            <a:endParaRPr lang="en-US" altLang="ko-K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altLang="ko-KR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A8E6CA7-E6EB-417C-BF53-BC446934A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477" y="2376506"/>
            <a:ext cx="10317726" cy="2660400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11A3104-26F1-4885-A78E-3764DC5F5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7559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94883C-117D-46A9-9A66-E7B0F71C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낙상 검출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- </a:t>
            </a:r>
            <a:r>
              <a:rPr lang="ko-KR" altLang="en-US" dirty="0"/>
              <a:t>구조</a:t>
            </a: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BBD10DC0-B078-41A1-9FB3-DBEFEA0613E0}"/>
              </a:ext>
            </a:extLst>
          </p:cNvPr>
          <p:cNvCxnSpPr/>
          <p:nvPr/>
        </p:nvCxnSpPr>
        <p:spPr>
          <a:xfrm>
            <a:off x="555812" y="2250141"/>
            <a:ext cx="108652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0F692A32-5CD1-4227-A44D-1A155B4561A4}"/>
              </a:ext>
            </a:extLst>
          </p:cNvPr>
          <p:cNvCxnSpPr/>
          <p:nvPr/>
        </p:nvCxnSpPr>
        <p:spPr>
          <a:xfrm>
            <a:off x="555811" y="5410787"/>
            <a:ext cx="108652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9C4242FA-563B-4560-AF42-9C65D0C0C78F}"/>
              </a:ext>
            </a:extLst>
          </p:cNvPr>
          <p:cNvSpPr txBox="1"/>
          <p:nvPr/>
        </p:nvSpPr>
        <p:spPr>
          <a:xfrm>
            <a:off x="7100048" y="1803509"/>
            <a:ext cx="4827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[</a:t>
            </a:r>
            <a:r>
              <a:rPr lang="en-US" altLang="ko-KR" sz="1200" dirty="0" err="1"/>
              <a:t>AccX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AccY</a:t>
            </a:r>
            <a:r>
              <a:rPr lang="en-US" altLang="ko-KR" sz="1200" dirty="0"/>
              <a:t> , </a:t>
            </a:r>
            <a:r>
              <a:rPr lang="en-US" altLang="ko-KR" sz="1200" dirty="0" err="1"/>
              <a:t>AccZ</a:t>
            </a:r>
            <a:r>
              <a:rPr lang="en-US" altLang="ko-KR" sz="1200" dirty="0"/>
              <a:t> , </a:t>
            </a:r>
            <a:r>
              <a:rPr lang="en-US" altLang="ko-KR" sz="1200" dirty="0" err="1"/>
              <a:t>GyroX</a:t>
            </a:r>
            <a:r>
              <a:rPr lang="en-US" altLang="ko-KR" sz="1200" dirty="0"/>
              <a:t> , </a:t>
            </a:r>
            <a:r>
              <a:rPr lang="en-US" altLang="ko-KR" sz="1200" dirty="0" err="1"/>
              <a:t>GyroY</a:t>
            </a:r>
            <a:r>
              <a:rPr lang="en-US" altLang="ko-KR" sz="1200" dirty="0"/>
              <a:t> , Gyro Z]</a:t>
            </a:r>
          </a:p>
          <a:p>
            <a:pPr algn="ctr"/>
            <a:r>
              <a:rPr lang="en-US" altLang="ko-KR" sz="1200" dirty="0"/>
              <a:t>X 25 frame</a:t>
            </a:r>
            <a:endParaRPr lang="ko-KR" altLang="en-US" sz="12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D72FF9B-B35F-44BE-B566-59B51B856882}"/>
              </a:ext>
            </a:extLst>
          </p:cNvPr>
          <p:cNvSpPr txBox="1"/>
          <p:nvPr/>
        </p:nvSpPr>
        <p:spPr>
          <a:xfrm>
            <a:off x="7100048" y="5720461"/>
            <a:ext cx="4827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낙상 분류</a:t>
            </a:r>
            <a:endParaRPr lang="en-US" altLang="ko-KR" sz="1200" dirty="0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92D7013-308E-41D7-BBDD-2D85C09AE173}"/>
              </a:ext>
            </a:extLst>
          </p:cNvPr>
          <p:cNvGrpSpPr/>
          <p:nvPr/>
        </p:nvGrpSpPr>
        <p:grpSpPr>
          <a:xfrm>
            <a:off x="1048869" y="1800753"/>
            <a:ext cx="6051179" cy="4175072"/>
            <a:chOff x="1730186" y="1632701"/>
            <a:chExt cx="6051179" cy="4175072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4F6FA89-4609-4BCA-A83A-644135CA67DE}"/>
                </a:ext>
              </a:extLst>
            </p:cNvPr>
            <p:cNvGrpSpPr/>
            <p:nvPr/>
          </p:nvGrpSpPr>
          <p:grpSpPr>
            <a:xfrm>
              <a:off x="1730186" y="1632701"/>
              <a:ext cx="5638803" cy="4175072"/>
              <a:chOff x="1730186" y="1632701"/>
              <a:chExt cx="5638803" cy="4175072"/>
            </a:xfrm>
          </p:grpSpPr>
          <p:cxnSp>
            <p:nvCxnSpPr>
              <p:cNvPr id="39" name="직선 화살표 연결선 38">
                <a:extLst>
                  <a:ext uri="{FF2B5EF4-FFF2-40B4-BE49-F238E27FC236}">
                    <a16:creationId xmlns:a16="http://schemas.microsoft.com/office/drawing/2014/main" id="{B0121FEE-5F8A-4DDF-90D0-D1E1DC7F1F4F}"/>
                  </a:ext>
                </a:extLst>
              </p:cNvPr>
              <p:cNvCxnSpPr/>
              <p:nvPr/>
            </p:nvCxnSpPr>
            <p:spPr>
              <a:xfrm flipV="1">
                <a:off x="3361760" y="3730558"/>
                <a:ext cx="2519086" cy="424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직선 화살표 연결선 10">
                <a:extLst>
                  <a:ext uri="{FF2B5EF4-FFF2-40B4-BE49-F238E27FC236}">
                    <a16:creationId xmlns:a16="http://schemas.microsoft.com/office/drawing/2014/main" id="{998E34F5-0529-4E8C-98C1-E1198A540FB1}"/>
                  </a:ext>
                </a:extLst>
              </p:cNvPr>
              <p:cNvCxnSpPr>
                <a:stCxn id="21" idx="3"/>
                <a:endCxn id="23" idx="1"/>
              </p:cNvCxnSpPr>
              <p:nvPr/>
            </p:nvCxnSpPr>
            <p:spPr>
              <a:xfrm flipV="1">
                <a:off x="3379692" y="2825969"/>
                <a:ext cx="2519086" cy="424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1" name="그룹 60">
                <a:extLst>
                  <a:ext uri="{FF2B5EF4-FFF2-40B4-BE49-F238E27FC236}">
                    <a16:creationId xmlns:a16="http://schemas.microsoft.com/office/drawing/2014/main" id="{F8870D5C-4EE5-4BB8-BDF2-24EA7C80DF3D}"/>
                  </a:ext>
                </a:extLst>
              </p:cNvPr>
              <p:cNvGrpSpPr/>
              <p:nvPr/>
            </p:nvGrpSpPr>
            <p:grpSpPr>
              <a:xfrm>
                <a:off x="1730186" y="1632701"/>
                <a:ext cx="5638803" cy="4175072"/>
                <a:chOff x="3191430" y="1668559"/>
                <a:chExt cx="5638803" cy="4175072"/>
              </a:xfrm>
            </p:grpSpPr>
            <p:sp>
              <p:nvSpPr>
                <p:cNvPr id="28" name="순서도: 처리 27">
                  <a:extLst>
                    <a:ext uri="{FF2B5EF4-FFF2-40B4-BE49-F238E27FC236}">
                      <a16:creationId xmlns:a16="http://schemas.microsoft.com/office/drawing/2014/main" id="{96D2183D-4C1B-4E0A-A0F2-E3BFDF4BC9EE}"/>
                    </a:ext>
                  </a:extLst>
                </p:cNvPr>
                <p:cNvSpPr/>
                <p:nvPr/>
              </p:nvSpPr>
              <p:spPr>
                <a:xfrm>
                  <a:off x="4634749" y="1668559"/>
                  <a:ext cx="2886635" cy="256905"/>
                </a:xfrm>
                <a:prstGeom prst="flowChart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b="1" dirty="0"/>
                    <a:t>INPUT</a:t>
                  </a:r>
                  <a:endParaRPr lang="ko-KR" altLang="en-US" b="1" dirty="0"/>
                </a:p>
              </p:txBody>
            </p:sp>
            <p:grpSp>
              <p:nvGrpSpPr>
                <p:cNvPr id="54" name="그룹 53">
                  <a:extLst>
                    <a:ext uri="{FF2B5EF4-FFF2-40B4-BE49-F238E27FC236}">
                      <a16:creationId xmlns:a16="http://schemas.microsoft.com/office/drawing/2014/main" id="{09F3C839-117E-402A-9E13-6DB08D715363}"/>
                    </a:ext>
                  </a:extLst>
                </p:cNvPr>
                <p:cNvGrpSpPr/>
                <p:nvPr/>
              </p:nvGrpSpPr>
              <p:grpSpPr>
                <a:xfrm>
                  <a:off x="3191430" y="1925463"/>
                  <a:ext cx="5638803" cy="3918168"/>
                  <a:chOff x="3209359" y="1925504"/>
                  <a:chExt cx="5638803" cy="4375191"/>
                </a:xfrm>
              </p:grpSpPr>
              <p:grpSp>
                <p:nvGrpSpPr>
                  <p:cNvPr id="53" name="그룹 52">
                    <a:extLst>
                      <a:ext uri="{FF2B5EF4-FFF2-40B4-BE49-F238E27FC236}">
                        <a16:creationId xmlns:a16="http://schemas.microsoft.com/office/drawing/2014/main" id="{456FBCDA-C4DA-4542-B5B7-BB5547B2D580}"/>
                      </a:ext>
                    </a:extLst>
                  </p:cNvPr>
                  <p:cNvGrpSpPr/>
                  <p:nvPr/>
                </p:nvGrpSpPr>
                <p:grpSpPr>
                  <a:xfrm>
                    <a:off x="3209359" y="1925504"/>
                    <a:ext cx="5620871" cy="4375191"/>
                    <a:chOff x="3209359" y="1925504"/>
                    <a:chExt cx="5620871" cy="4375191"/>
                  </a:xfrm>
                </p:grpSpPr>
                <p:sp>
                  <p:nvSpPr>
                    <p:cNvPr id="15" name="순서도: 처리 14">
                      <a:extLst>
                        <a:ext uri="{FF2B5EF4-FFF2-40B4-BE49-F238E27FC236}">
                          <a16:creationId xmlns:a16="http://schemas.microsoft.com/office/drawing/2014/main" id="{C0B6DC2F-D6F9-43F9-8105-33972B1CC4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9359" y="6013824"/>
                      <a:ext cx="2886635" cy="286871"/>
                    </a:xfrm>
                    <a:prstGeom prst="flowChart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b="1" dirty="0"/>
                        <a:t>0[ADL]</a:t>
                      </a:r>
                      <a:endParaRPr lang="ko-KR" altLang="en-US" b="1" dirty="0"/>
                    </a:p>
                  </p:txBody>
                </p:sp>
                <p:sp>
                  <p:nvSpPr>
                    <p:cNvPr id="17" name="순서도: 대체 처리 16">
                      <a:extLst>
                        <a:ext uri="{FF2B5EF4-FFF2-40B4-BE49-F238E27FC236}">
                          <a16:creationId xmlns:a16="http://schemas.microsoft.com/office/drawing/2014/main" id="{B0A84FDF-9C0B-4D07-B516-FCB4B4E18F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2957" y="3682094"/>
                      <a:ext cx="1470211" cy="609600"/>
                    </a:xfrm>
                    <a:prstGeom prst="flowChartAlternate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sz="1200" b="1"/>
                        <a:t>Relu</a:t>
                      </a:r>
                      <a:endParaRPr lang="ko-KR" altLang="en-US" sz="1200" b="1" dirty="0"/>
                    </a:p>
                  </p:txBody>
                </p:sp>
                <p:sp>
                  <p:nvSpPr>
                    <p:cNvPr id="20" name="순서도: 대체 처리 19">
                      <a:extLst>
                        <a:ext uri="{FF2B5EF4-FFF2-40B4-BE49-F238E27FC236}">
                          <a16:creationId xmlns:a16="http://schemas.microsoft.com/office/drawing/2014/main" id="{28210771-948C-4E63-87FA-91FC103A63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70722" y="3687038"/>
                      <a:ext cx="1470211" cy="609600"/>
                    </a:xfrm>
                    <a:prstGeom prst="flowChartAlternate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sz="1200" b="1" dirty="0" err="1"/>
                        <a:t>FullyConnected</a:t>
                      </a:r>
                      <a:endParaRPr lang="ko-KR" altLang="en-US" sz="1200" b="1" dirty="0"/>
                    </a:p>
                  </p:txBody>
                </p:sp>
                <p:sp>
                  <p:nvSpPr>
                    <p:cNvPr id="21" name="순서도: 대체 처리 20">
                      <a:extLst>
                        <a:ext uri="{FF2B5EF4-FFF2-40B4-BE49-F238E27FC236}">
                          <a16:creationId xmlns:a16="http://schemas.microsoft.com/office/drawing/2014/main" id="{8C8C49AC-8A6C-4F73-8ADC-BFB3820758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88654" y="2671025"/>
                      <a:ext cx="1470211" cy="609600"/>
                    </a:xfrm>
                    <a:prstGeom prst="flowChartAlternate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sz="1200" b="1" dirty="0"/>
                        <a:t>Reshape</a:t>
                      </a:r>
                      <a:endParaRPr lang="ko-KR" altLang="en-US" sz="1200" b="1" dirty="0"/>
                    </a:p>
                  </p:txBody>
                </p:sp>
                <p:cxnSp>
                  <p:nvCxnSpPr>
                    <p:cNvPr id="30" name="연결선: 구부러짐 29">
                      <a:extLst>
                        <a:ext uri="{FF2B5EF4-FFF2-40B4-BE49-F238E27FC236}">
                          <a16:creationId xmlns:a16="http://schemas.microsoft.com/office/drawing/2014/main" id="{5BCC19E2-E79B-4ECD-BB0E-5D766D9AFF47}"/>
                        </a:ext>
                      </a:extLst>
                    </p:cNvPr>
                    <p:cNvCxnSpPr>
                      <a:cxnSpLocks/>
                      <a:stCxn id="28" idx="2"/>
                      <a:endCxn id="21" idx="1"/>
                    </p:cNvCxnSpPr>
                    <p:nvPr/>
                  </p:nvCxnSpPr>
                  <p:spPr>
                    <a:xfrm rot="5400000">
                      <a:off x="4217165" y="1096994"/>
                      <a:ext cx="1050321" cy="2707342"/>
                    </a:xfrm>
                    <a:prstGeom prst="curvedConnector4">
                      <a:avLst>
                        <a:gd name="adj1" fmla="val 35490"/>
                        <a:gd name="adj2" fmla="val 108444"/>
                      </a:avLst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" name="순서도: 대체 처리 17">
                      <a:extLst>
                        <a:ext uri="{FF2B5EF4-FFF2-40B4-BE49-F238E27FC236}">
                          <a16:creationId xmlns:a16="http://schemas.microsoft.com/office/drawing/2014/main" id="{DF8C15D5-69E6-4112-AC1B-4C8A59B9D4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60889" y="2671025"/>
                      <a:ext cx="1470211" cy="609600"/>
                    </a:xfrm>
                    <a:prstGeom prst="flowChartAlternate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sz="1200" b="1" dirty="0" err="1"/>
                        <a:t>FullyConnected</a:t>
                      </a:r>
                      <a:endParaRPr lang="ko-KR" altLang="en-US" sz="1200" b="1" dirty="0"/>
                    </a:p>
                  </p:txBody>
                </p:sp>
                <p:sp>
                  <p:nvSpPr>
                    <p:cNvPr id="22" name="순서도: 대체 처리 21">
                      <a:extLst>
                        <a:ext uri="{FF2B5EF4-FFF2-40B4-BE49-F238E27FC236}">
                          <a16:creationId xmlns:a16="http://schemas.microsoft.com/office/drawing/2014/main" id="{7EE1F1D3-3317-4DFF-8A28-E614A7ADA6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019" y="3691119"/>
                      <a:ext cx="1470211" cy="609600"/>
                    </a:xfrm>
                    <a:prstGeom prst="flowChartAlternate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sz="1200" b="1" dirty="0" err="1"/>
                        <a:t>FullyConnected</a:t>
                      </a:r>
                      <a:endParaRPr lang="ko-KR" altLang="en-US" sz="1200" b="1" dirty="0"/>
                    </a:p>
                  </p:txBody>
                </p:sp>
                <p:sp>
                  <p:nvSpPr>
                    <p:cNvPr id="47" name="순서도: 대체 처리 46">
                      <a:extLst>
                        <a:ext uri="{FF2B5EF4-FFF2-40B4-BE49-F238E27FC236}">
                          <a16:creationId xmlns:a16="http://schemas.microsoft.com/office/drawing/2014/main" id="{D836D14E-A39C-4399-8413-9AE237F97D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2957" y="4559700"/>
                      <a:ext cx="1470211" cy="609600"/>
                    </a:xfrm>
                    <a:prstGeom prst="flowChartAlternateProcess">
                      <a:avLst/>
                    </a:prstGeom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sz="1200" b="1" dirty="0"/>
                        <a:t>Logistic</a:t>
                      </a:r>
                      <a:endParaRPr lang="ko-KR" altLang="en-US" sz="1200" b="1" dirty="0"/>
                    </a:p>
                  </p:txBody>
                </p:sp>
                <p:cxnSp>
                  <p:nvCxnSpPr>
                    <p:cNvPr id="49" name="연결선: 구부러짐 48">
                      <a:extLst>
                        <a:ext uri="{FF2B5EF4-FFF2-40B4-BE49-F238E27FC236}">
                          <a16:creationId xmlns:a16="http://schemas.microsoft.com/office/drawing/2014/main" id="{45DB3699-A74D-49B4-B34A-CCD15628DB64}"/>
                        </a:ext>
                      </a:extLst>
                    </p:cNvPr>
                    <p:cNvCxnSpPr>
                      <a:cxnSpLocks/>
                      <a:stCxn id="22" idx="2"/>
                      <a:endCxn id="47" idx="1"/>
                    </p:cNvCxnSpPr>
                    <p:nvPr/>
                  </p:nvCxnSpPr>
                  <p:spPr>
                    <a:xfrm rot="5400000">
                      <a:off x="6437150" y="3206526"/>
                      <a:ext cx="563781" cy="2752168"/>
                    </a:xfrm>
                    <a:prstGeom prst="curvedConnector4">
                      <a:avLst>
                        <a:gd name="adj1" fmla="val 22968"/>
                        <a:gd name="adj2" fmla="val 108306"/>
                      </a:avLst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직선 화살표 연결선 51">
                      <a:extLst>
                        <a:ext uri="{FF2B5EF4-FFF2-40B4-BE49-F238E27FC236}">
                          <a16:creationId xmlns:a16="http://schemas.microsoft.com/office/drawing/2014/main" id="{261ABC00-C42D-4D32-A530-4ABB3ACEC4BE}"/>
                        </a:ext>
                      </a:extLst>
                    </p:cNvPr>
                    <p:cNvCxnSpPr>
                      <a:cxnSpLocks/>
                      <a:stCxn id="47" idx="2"/>
                      <a:endCxn id="15" idx="0"/>
                    </p:cNvCxnSpPr>
                    <p:nvPr/>
                  </p:nvCxnSpPr>
                  <p:spPr>
                    <a:xfrm flipH="1">
                      <a:off x="4652677" y="5169301"/>
                      <a:ext cx="1425386" cy="844523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3" name="순서도: 대체 처리 22">
                    <a:extLst>
                      <a:ext uri="{FF2B5EF4-FFF2-40B4-BE49-F238E27FC236}">
                        <a16:creationId xmlns:a16="http://schemas.microsoft.com/office/drawing/2014/main" id="{74E5D6F6-ECA2-4CD2-B115-D24481DEF512}"/>
                      </a:ext>
                    </a:extLst>
                  </p:cNvPr>
                  <p:cNvSpPr/>
                  <p:nvPr/>
                </p:nvSpPr>
                <p:spPr>
                  <a:xfrm>
                    <a:off x="7377951" y="2666286"/>
                    <a:ext cx="1470211" cy="609600"/>
                  </a:xfrm>
                  <a:prstGeom prst="flowChartAlternateProcess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ko-KR" sz="1200" b="1" dirty="0" err="1"/>
                      <a:t>Relu</a:t>
                    </a:r>
                    <a:endParaRPr lang="ko-KR" altLang="en-US" sz="1200" b="1" dirty="0"/>
                  </a:p>
                </p:txBody>
              </p:sp>
            </p:grpSp>
          </p:grpSp>
          <p:cxnSp>
            <p:nvCxnSpPr>
              <p:cNvPr id="13" name="연결선: 구부러짐 12">
                <a:extLst>
                  <a:ext uri="{FF2B5EF4-FFF2-40B4-BE49-F238E27FC236}">
                    <a16:creationId xmlns:a16="http://schemas.microsoft.com/office/drawing/2014/main" id="{03526A7B-5879-47B9-8718-35F93E99E15D}"/>
                  </a:ext>
                </a:extLst>
              </p:cNvPr>
              <p:cNvCxnSpPr>
                <a:stCxn id="23" idx="3"/>
                <a:endCxn id="20" idx="1"/>
              </p:cNvCxnSpPr>
              <p:nvPr/>
            </p:nvCxnSpPr>
            <p:spPr>
              <a:xfrm flipH="1">
                <a:off x="1891549" y="2825969"/>
                <a:ext cx="5477440" cy="914126"/>
              </a:xfrm>
              <a:prstGeom prst="curvedConnector5">
                <a:avLst>
                  <a:gd name="adj1" fmla="val -4173"/>
                  <a:gd name="adj2" fmla="val 50000"/>
                  <a:gd name="adj3" fmla="val 104173"/>
                </a:avLst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2" name="순서도: 처리 41">
              <a:extLst>
                <a:ext uri="{FF2B5EF4-FFF2-40B4-BE49-F238E27FC236}">
                  <a16:creationId xmlns:a16="http://schemas.microsoft.com/office/drawing/2014/main" id="{6F3808F6-B33C-4B8F-9096-97BDCC7667FC}"/>
                </a:ext>
              </a:extLst>
            </p:cNvPr>
            <p:cNvSpPr/>
            <p:nvPr/>
          </p:nvSpPr>
          <p:spPr>
            <a:xfrm>
              <a:off x="4894730" y="5550868"/>
              <a:ext cx="2886635" cy="256905"/>
            </a:xfrm>
            <a:prstGeom prst="flowChartProcess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/>
                <a:t>1[Fall]</a:t>
              </a:r>
              <a:endParaRPr lang="ko-KR" altLang="en-US" b="1" dirty="0"/>
            </a:p>
          </p:txBody>
        </p:sp>
        <p:cxnSp>
          <p:nvCxnSpPr>
            <p:cNvPr id="43" name="직선 화살표 연결선 42">
              <a:extLst>
                <a:ext uri="{FF2B5EF4-FFF2-40B4-BE49-F238E27FC236}">
                  <a16:creationId xmlns:a16="http://schemas.microsoft.com/office/drawing/2014/main" id="{FFB40926-936C-488F-846C-5542B9D33C7F}"/>
                </a:ext>
              </a:extLst>
            </p:cNvPr>
            <p:cNvCxnSpPr>
              <a:cxnSpLocks/>
              <a:stCxn id="47" idx="2"/>
              <a:endCxn id="42" idx="0"/>
            </p:cNvCxnSpPr>
            <p:nvPr/>
          </p:nvCxnSpPr>
          <p:spPr>
            <a:xfrm>
              <a:off x="4598890" y="4794562"/>
              <a:ext cx="1739158" cy="7563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E4A8E5F-2A0B-427A-9A48-A72DD5EB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385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03134E4-69C8-4FE5-93B7-A35289337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456536"/>
            <a:ext cx="10781148" cy="2779892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낙상 분류 모델 이용 위험도 평가</a:t>
            </a:r>
            <a:r>
              <a:rPr lang="en-US" altLang="ko-KR" dirty="0"/>
              <a:t>_ADL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62C316C-2C29-4D08-8522-90073B133E43}"/>
              </a:ext>
            </a:extLst>
          </p:cNvPr>
          <p:cNvSpPr/>
          <p:nvPr/>
        </p:nvSpPr>
        <p:spPr>
          <a:xfrm>
            <a:off x="2858556" y="1630594"/>
            <a:ext cx="393273" cy="261769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BB3041F-0E58-4B68-BF2D-F84081A236AE}"/>
              </a:ext>
            </a:extLst>
          </p:cNvPr>
          <p:cNvSpPr/>
          <p:nvPr/>
        </p:nvSpPr>
        <p:spPr>
          <a:xfrm>
            <a:off x="4257051" y="1642454"/>
            <a:ext cx="1758738" cy="261769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B380CD-D24E-4937-8681-C166FB144038}"/>
              </a:ext>
            </a:extLst>
          </p:cNvPr>
          <p:cNvSpPr txBox="1"/>
          <p:nvPr/>
        </p:nvSpPr>
        <p:spPr>
          <a:xfrm>
            <a:off x="1163050" y="4309236"/>
            <a:ext cx="9883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위험도 예측 모델에 비해</a:t>
            </a:r>
            <a:r>
              <a:rPr lang="en-US" altLang="ko-KR" dirty="0"/>
              <a:t>, </a:t>
            </a:r>
            <a:r>
              <a:rPr lang="ko-KR" altLang="en-US" dirty="0"/>
              <a:t>일상동작에서 전체적으로 안정적인 결과값을 보임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3EFB5F-8D49-460F-8A91-8C90CA938D15}"/>
              </a:ext>
            </a:extLst>
          </p:cNvPr>
          <p:cNvSpPr txBox="1"/>
          <p:nvPr/>
        </p:nvSpPr>
        <p:spPr>
          <a:xfrm>
            <a:off x="1163050" y="4813730"/>
            <a:ext cx="4941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/>
              <a:t>D04 : </a:t>
            </a:r>
            <a:r>
              <a:rPr lang="ko-KR" altLang="en-US" dirty="0"/>
              <a:t>점프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D07 ~9 : </a:t>
            </a:r>
            <a:r>
              <a:rPr lang="ko-KR" altLang="en-US" dirty="0"/>
              <a:t>조깅과 같은 움직임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D10 : </a:t>
            </a:r>
            <a:r>
              <a:rPr lang="ko-KR" altLang="en-US" dirty="0"/>
              <a:t>걷다가 비틀거리기</a:t>
            </a:r>
            <a:endParaRPr lang="en-US" altLang="ko-KR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C9C32D3-B5E8-4339-94D9-2A21F2E354A9}"/>
              </a:ext>
            </a:extLst>
          </p:cNvPr>
          <p:cNvGrpSpPr/>
          <p:nvPr/>
        </p:nvGrpSpPr>
        <p:grpSpPr>
          <a:xfrm>
            <a:off x="6104959" y="4691111"/>
            <a:ext cx="878542" cy="1237129"/>
            <a:chOff x="6095999" y="4267200"/>
            <a:chExt cx="878542" cy="1237129"/>
          </a:xfrm>
        </p:grpSpPr>
        <p:cxnSp>
          <p:nvCxnSpPr>
            <p:cNvPr id="14" name="연결선: 꺾임 13">
              <a:extLst>
                <a:ext uri="{FF2B5EF4-FFF2-40B4-BE49-F238E27FC236}">
                  <a16:creationId xmlns:a16="http://schemas.microsoft.com/office/drawing/2014/main" id="{DF72E9FF-26C2-458D-B789-AA26F3343540}"/>
                </a:ext>
              </a:extLst>
            </p:cNvPr>
            <p:cNvCxnSpPr/>
            <p:nvPr/>
          </p:nvCxnSpPr>
          <p:spPr>
            <a:xfrm>
              <a:off x="6096000" y="4267200"/>
              <a:ext cx="878541" cy="627529"/>
            </a:xfrm>
            <a:prstGeom prst="bentConnector3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연결선: 꺾임 14">
              <a:extLst>
                <a:ext uri="{FF2B5EF4-FFF2-40B4-BE49-F238E27FC236}">
                  <a16:creationId xmlns:a16="http://schemas.microsoft.com/office/drawing/2014/main" id="{DB3B565A-66A6-4B36-AF6F-FB9F1C783F0F}"/>
                </a:ext>
              </a:extLst>
            </p:cNvPr>
            <p:cNvCxnSpPr/>
            <p:nvPr/>
          </p:nvCxnSpPr>
          <p:spPr>
            <a:xfrm flipV="1">
              <a:off x="6095999" y="4894729"/>
              <a:ext cx="878542" cy="609600"/>
            </a:xfrm>
            <a:prstGeom prst="bentConnector3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D6678A6-59D2-4E6C-A5C1-13E67D4D7570}"/>
              </a:ext>
            </a:extLst>
          </p:cNvPr>
          <p:cNvSpPr txBox="1"/>
          <p:nvPr/>
        </p:nvSpPr>
        <p:spPr>
          <a:xfrm>
            <a:off x="6983502" y="4664897"/>
            <a:ext cx="481427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dirty="0"/>
              <a:t>제품의 </a:t>
            </a:r>
            <a:r>
              <a:rPr lang="en-US" altLang="ko-KR" dirty="0"/>
              <a:t>Target</a:t>
            </a:r>
            <a:r>
              <a:rPr lang="ko-KR" altLang="en-US" dirty="0"/>
              <a:t>이 노인일때</a:t>
            </a:r>
            <a:r>
              <a:rPr lang="en-US" altLang="ko-KR" dirty="0"/>
              <a:t>, </a:t>
            </a:r>
            <a:r>
              <a:rPr lang="ko-KR" altLang="en-US" dirty="0"/>
              <a:t>해당 동작과 같이 일상 동작에 비해 움직임이 많은 동작은 낙상의 위험이 높을 수 있지만</a:t>
            </a:r>
            <a:r>
              <a:rPr lang="en-US" altLang="ko-KR" dirty="0"/>
              <a:t>, </a:t>
            </a:r>
            <a:r>
              <a:rPr lang="ko-KR" altLang="en-US" dirty="0"/>
              <a:t>실제 출력은 다른 일상동작과 비슷함</a:t>
            </a:r>
          </a:p>
        </p:txBody>
      </p:sp>
      <p:pic>
        <p:nvPicPr>
          <p:cNvPr id="17" name="그래픽 16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F9E37E4F-48C1-4E74-91D9-4E2C088C64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8068" y="5840469"/>
            <a:ext cx="649705" cy="649705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A8DB23B8-A0D5-449B-8C9E-F1AC54B54A5E}"/>
              </a:ext>
            </a:extLst>
          </p:cNvPr>
          <p:cNvGrpSpPr/>
          <p:nvPr/>
        </p:nvGrpSpPr>
        <p:grpSpPr>
          <a:xfrm>
            <a:off x="11439113" y="1917378"/>
            <a:ext cx="455230" cy="1684402"/>
            <a:chOff x="11222363" y="2820131"/>
            <a:chExt cx="455230" cy="16844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D206CB-4DB0-4F7E-8DD6-7B91D38B9139}"/>
                </a:ext>
              </a:extLst>
            </p:cNvPr>
            <p:cNvSpPr txBox="1"/>
            <p:nvPr/>
          </p:nvSpPr>
          <p:spPr>
            <a:xfrm>
              <a:off x="11229811" y="3669438"/>
              <a:ext cx="3541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/>
                  </a:solidFill>
                </a:rPr>
                <a:t>주</a:t>
              </a:r>
              <a:endParaRPr lang="en-US" altLang="ko-KR" sz="1050" dirty="0">
                <a:solidFill>
                  <a:schemeClr val="accent1"/>
                </a:solidFill>
              </a:endParaRPr>
            </a:p>
            <a:p>
              <a:r>
                <a:rPr lang="ko-KR" altLang="en-US" sz="1050" dirty="0">
                  <a:solidFill>
                    <a:schemeClr val="accent1"/>
                  </a:solidFill>
                </a:rPr>
                <a:t>의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D7A2B5-8DA1-4319-BCDC-DEFAA66F0E86}"/>
                </a:ext>
              </a:extLst>
            </p:cNvPr>
            <p:cNvSpPr txBox="1"/>
            <p:nvPr/>
          </p:nvSpPr>
          <p:spPr>
            <a:xfrm>
              <a:off x="11229811" y="3238551"/>
              <a:ext cx="3541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rgbClr val="FF0000"/>
                  </a:solidFill>
                </a:rPr>
                <a:t>위험</a:t>
              </a:r>
              <a:endParaRPr lang="en-US" altLang="ko-KR" sz="1050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98EEBA-10F4-4C59-816A-84D79DA6DE7E}"/>
                </a:ext>
              </a:extLst>
            </p:cNvPr>
            <p:cNvSpPr txBox="1"/>
            <p:nvPr/>
          </p:nvSpPr>
          <p:spPr>
            <a:xfrm>
              <a:off x="11222363" y="2820131"/>
              <a:ext cx="4552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rgbClr val="FF0000"/>
                  </a:solidFill>
                </a:rPr>
                <a:t>매우 위험</a:t>
              </a:r>
              <a:endParaRPr lang="en-US" altLang="ko-KR" sz="105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027F8F-266F-4154-BAFD-D58B911AF096}"/>
                </a:ext>
              </a:extLst>
            </p:cNvPr>
            <p:cNvSpPr txBox="1"/>
            <p:nvPr/>
          </p:nvSpPr>
          <p:spPr>
            <a:xfrm>
              <a:off x="11229811" y="4089035"/>
              <a:ext cx="3541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/>
                  </a:solidFill>
                </a:rPr>
                <a:t>안전</a:t>
              </a:r>
              <a:endParaRPr lang="en-US" altLang="ko-KR" sz="105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BF3794-0F81-4BC4-A054-73830A87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7614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낙상 분류 모델 이용 위험도 평가</a:t>
            </a:r>
            <a:r>
              <a:rPr lang="en-US" altLang="ko-KR" dirty="0"/>
              <a:t>_FALL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455F40A-DFA9-42D3-A7CC-48BE435C4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7286"/>
            <a:ext cx="10634721" cy="27361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2B65BF4-9C73-4955-81BE-735DD50DCA18}"/>
              </a:ext>
            </a:extLst>
          </p:cNvPr>
          <p:cNvSpPr txBox="1"/>
          <p:nvPr/>
        </p:nvSpPr>
        <p:spPr>
          <a:xfrm>
            <a:off x="1154091" y="4586377"/>
            <a:ext cx="9883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낙상 데이터의 경우 </a:t>
            </a:r>
            <a:r>
              <a:rPr lang="en-US" altLang="ko-KR" dirty="0"/>
              <a:t>0~1</a:t>
            </a:r>
            <a:r>
              <a:rPr lang="ko-KR" altLang="en-US" dirty="0"/>
              <a:t>까지 고루 분포하는 것을 확인 가능</a:t>
            </a:r>
            <a:r>
              <a:rPr lang="en-US" altLang="ko-KR" dirty="0"/>
              <a:t>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낙상동작에 대해 위험도의 정확도는 매우 낮음 </a:t>
            </a:r>
            <a:r>
              <a:rPr lang="en-US" altLang="ko-KR" dirty="0">
                <a:sym typeface="Wingdings" panose="05000000000000000000" pitchFamily="2" charset="2"/>
              </a:rPr>
              <a:t>(+ </a:t>
            </a:r>
            <a:r>
              <a:rPr lang="ko-KR" altLang="en-US" dirty="0">
                <a:sym typeface="Wingdings" panose="05000000000000000000" pitchFamily="2" charset="2"/>
              </a:rPr>
              <a:t>실제 낙상이 발생할 경우 </a:t>
            </a:r>
            <a:r>
              <a:rPr lang="en-US" altLang="ko-KR" dirty="0">
                <a:sym typeface="Wingdings" panose="05000000000000000000" pitchFamily="2" charset="2"/>
              </a:rPr>
              <a:t>0.2</a:t>
            </a:r>
            <a:r>
              <a:rPr lang="ko-KR" altLang="en-US" dirty="0">
                <a:sym typeface="Wingdings" panose="05000000000000000000" pitchFamily="2" charset="2"/>
              </a:rPr>
              <a:t>초 이전 낙상 점수를 알려주는 것이 무의미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  <a:endParaRPr lang="en-US" altLang="ko-KR" dirty="0"/>
          </a:p>
        </p:txBody>
      </p:sp>
      <p:pic>
        <p:nvPicPr>
          <p:cNvPr id="7" name="그래픽 6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7F3DE2AB-D156-4ED8-B1F4-4B3857DDA4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8068" y="5840469"/>
            <a:ext cx="649705" cy="64970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5DDFDA32-7DB0-4EA7-8BDE-9470E928449D}"/>
              </a:ext>
            </a:extLst>
          </p:cNvPr>
          <p:cNvGrpSpPr/>
          <p:nvPr/>
        </p:nvGrpSpPr>
        <p:grpSpPr>
          <a:xfrm>
            <a:off x="11353800" y="2002867"/>
            <a:ext cx="455230" cy="1684402"/>
            <a:chOff x="11222363" y="2820131"/>
            <a:chExt cx="455230" cy="168440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F48443-2E79-4178-9F9E-DE63FA7A1638}"/>
                </a:ext>
              </a:extLst>
            </p:cNvPr>
            <p:cNvSpPr txBox="1"/>
            <p:nvPr/>
          </p:nvSpPr>
          <p:spPr>
            <a:xfrm>
              <a:off x="11229811" y="3669438"/>
              <a:ext cx="3541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/>
                  </a:solidFill>
                </a:rPr>
                <a:t>주</a:t>
              </a:r>
              <a:endParaRPr lang="en-US" altLang="ko-KR" sz="1050" dirty="0">
                <a:solidFill>
                  <a:schemeClr val="accent1"/>
                </a:solidFill>
              </a:endParaRPr>
            </a:p>
            <a:p>
              <a:r>
                <a:rPr lang="ko-KR" altLang="en-US" sz="1050" dirty="0">
                  <a:solidFill>
                    <a:schemeClr val="accent1"/>
                  </a:solidFill>
                </a:rPr>
                <a:t>의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DBDEA5-05A6-45C9-A35D-0A784DE8493B}"/>
                </a:ext>
              </a:extLst>
            </p:cNvPr>
            <p:cNvSpPr txBox="1"/>
            <p:nvPr/>
          </p:nvSpPr>
          <p:spPr>
            <a:xfrm>
              <a:off x="11229811" y="3238551"/>
              <a:ext cx="3541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rgbClr val="FF0000"/>
                  </a:solidFill>
                </a:rPr>
                <a:t>위험</a:t>
              </a:r>
              <a:endParaRPr lang="en-US" altLang="ko-KR" sz="1050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864138-028B-4D53-B463-9ED0117181AB}"/>
                </a:ext>
              </a:extLst>
            </p:cNvPr>
            <p:cNvSpPr txBox="1"/>
            <p:nvPr/>
          </p:nvSpPr>
          <p:spPr>
            <a:xfrm>
              <a:off x="11222363" y="2820131"/>
              <a:ext cx="4552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rgbClr val="FF0000"/>
                  </a:solidFill>
                </a:rPr>
                <a:t>매우 위험</a:t>
              </a:r>
              <a:endParaRPr lang="en-US" altLang="ko-KR" sz="1050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E75265-B045-4C1B-A9C9-A090C43DEF4D}"/>
                </a:ext>
              </a:extLst>
            </p:cNvPr>
            <p:cNvSpPr txBox="1"/>
            <p:nvPr/>
          </p:nvSpPr>
          <p:spPr>
            <a:xfrm>
              <a:off x="11229811" y="4089035"/>
              <a:ext cx="3541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/>
                  </a:solidFill>
                </a:rPr>
                <a:t>안전</a:t>
              </a:r>
              <a:endParaRPr lang="en-US" altLang="ko-KR" sz="105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8FEF09-B8AA-478B-9AE4-2A18F6CE7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969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결론 </a:t>
            </a:r>
            <a:r>
              <a:rPr lang="en-US" altLang="ko-KR" dirty="0"/>
              <a:t>1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B65BF4-9C73-4955-81BE-735DD50DCA18}"/>
              </a:ext>
            </a:extLst>
          </p:cNvPr>
          <p:cNvSpPr txBox="1"/>
          <p:nvPr/>
        </p:nvSpPr>
        <p:spPr>
          <a:xfrm>
            <a:off x="1154090" y="1389571"/>
            <a:ext cx="9883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목표 </a:t>
            </a:r>
            <a:r>
              <a:rPr lang="en-US" altLang="ko-KR" dirty="0"/>
              <a:t>: </a:t>
            </a:r>
            <a:r>
              <a:rPr lang="ko-KR" altLang="en-US" dirty="0"/>
              <a:t>일상 동작이 얼마나 낙상 동작과 </a:t>
            </a:r>
            <a:r>
              <a:rPr lang="ko-KR" altLang="en-US" b="1" dirty="0"/>
              <a:t>유사</a:t>
            </a:r>
            <a:r>
              <a:rPr lang="ko-KR" altLang="en-US" dirty="0"/>
              <a:t>한가</a:t>
            </a:r>
            <a:r>
              <a:rPr lang="en-US" altLang="ko-KR" dirty="0"/>
              <a:t>?</a:t>
            </a:r>
          </a:p>
          <a:p>
            <a:pPr marL="285750" indent="-285750">
              <a:buFontTx/>
              <a:buChar char="-"/>
            </a:pPr>
            <a:r>
              <a:rPr lang="ko-KR" altLang="en-US" dirty="0"/>
              <a:t>착용 대상자 </a:t>
            </a:r>
            <a:r>
              <a:rPr lang="en-US" altLang="ko-KR" dirty="0"/>
              <a:t>:</a:t>
            </a:r>
            <a:r>
              <a:rPr lang="ko-KR" altLang="en-US" dirty="0"/>
              <a:t> 가벼운 운동</a:t>
            </a:r>
            <a:r>
              <a:rPr lang="en-US" altLang="ko-KR" dirty="0"/>
              <a:t>(</a:t>
            </a:r>
            <a:r>
              <a:rPr lang="ko-KR" altLang="en-US" dirty="0"/>
              <a:t>점프</a:t>
            </a:r>
            <a:r>
              <a:rPr lang="en-US" altLang="ko-KR" dirty="0"/>
              <a:t>, </a:t>
            </a:r>
            <a:r>
              <a:rPr lang="ko-KR" altLang="en-US" dirty="0"/>
              <a:t>조깅 등</a:t>
            </a:r>
            <a:r>
              <a:rPr lang="en-US" altLang="ko-KR" dirty="0"/>
              <a:t>)</a:t>
            </a:r>
            <a:r>
              <a:rPr lang="ko-KR" altLang="en-US" dirty="0"/>
              <a:t>무리가 없는 노인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>
                <a:highlight>
                  <a:srgbClr val="FFFF00"/>
                </a:highlight>
              </a:rPr>
              <a:t>모델 </a:t>
            </a:r>
            <a:r>
              <a:rPr lang="en-US" altLang="ko-KR" dirty="0">
                <a:highlight>
                  <a:srgbClr val="FFFF00"/>
                </a:highlight>
              </a:rPr>
              <a:t>: </a:t>
            </a:r>
            <a:r>
              <a:rPr lang="ko-KR" altLang="en-US" dirty="0">
                <a:highlight>
                  <a:srgbClr val="FFFF00"/>
                </a:highlight>
              </a:rPr>
              <a:t>기존 낙상 분류 모델 활용</a:t>
            </a:r>
            <a:endParaRPr lang="en-US" altLang="ko-KR" dirty="0">
              <a:highlight>
                <a:srgbClr val="FFFF00"/>
              </a:highlight>
            </a:endParaRPr>
          </a:p>
        </p:txBody>
      </p:sp>
      <p:pic>
        <p:nvPicPr>
          <p:cNvPr id="7" name="그래픽 6" descr="뒤로 단색으로 채워진">
            <a:hlinkClick r:id="rId3" action="ppaction://hlinksldjump"/>
            <a:extLst>
              <a:ext uri="{FF2B5EF4-FFF2-40B4-BE49-F238E27FC236}">
                <a16:creationId xmlns:a16="http://schemas.microsoft.com/office/drawing/2014/main" id="{7F3DE2AB-D156-4ED8-B1F4-4B3857DDA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48068" y="5840469"/>
            <a:ext cx="649705" cy="64970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DBAC544-DF3F-4097-80E3-83CF5837C8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406" y="2667984"/>
            <a:ext cx="3805769" cy="272453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860B969E-3F28-4417-A083-11A3532DAC76}"/>
              </a:ext>
            </a:extLst>
          </p:cNvPr>
          <p:cNvGrpSpPr/>
          <p:nvPr/>
        </p:nvGrpSpPr>
        <p:grpSpPr>
          <a:xfrm>
            <a:off x="5761009" y="2323773"/>
            <a:ext cx="5711912" cy="1560288"/>
            <a:chOff x="5672166" y="740533"/>
            <a:chExt cx="3129744" cy="1597366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8795841-8AF5-479C-8B20-D4B01A0A58B0}"/>
                </a:ext>
              </a:extLst>
            </p:cNvPr>
            <p:cNvSpPr/>
            <p:nvPr/>
          </p:nvSpPr>
          <p:spPr>
            <a:xfrm>
              <a:off x="5673228" y="740533"/>
              <a:ext cx="3128682" cy="45577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8575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장점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6E40F02-A38F-4DDB-9616-9D5D4DB0FB9A}"/>
                </a:ext>
              </a:extLst>
            </p:cNvPr>
            <p:cNvSpPr/>
            <p:nvPr/>
          </p:nvSpPr>
          <p:spPr>
            <a:xfrm>
              <a:off x="5672166" y="1196303"/>
              <a:ext cx="3129743" cy="1141596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/>
                <a:t>가벼운 운동을 하더라도 높은 위험도 노출 </a:t>
              </a:r>
              <a:r>
                <a:rPr lang="en-US" altLang="ko-KR" sz="1200" dirty="0"/>
                <a:t>X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/>
                <a:t>일상동작에서 매우 낮은 값을 노출시킴</a:t>
              </a:r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>
                  <a:sym typeface="Wingdings" panose="05000000000000000000" pitchFamily="2" charset="2"/>
                </a:rPr>
                <a:t>연산 모델 </a:t>
              </a:r>
              <a:r>
                <a:rPr lang="en-US" altLang="ko-KR" sz="1200" dirty="0">
                  <a:sym typeface="Wingdings" panose="05000000000000000000" pitchFamily="2" charset="2"/>
                </a:rPr>
                <a:t>1</a:t>
              </a:r>
              <a:r>
                <a:rPr lang="ko-KR" altLang="en-US" sz="1200" dirty="0">
                  <a:sym typeface="Wingdings" panose="05000000000000000000" pitchFamily="2" charset="2"/>
                </a:rPr>
                <a:t>개 사용으로 부하 감소</a:t>
              </a:r>
              <a:endParaRPr lang="en-US" altLang="ko-KR" sz="1200" dirty="0"/>
            </a:p>
            <a:p>
              <a:endParaRPr lang="ko-KR" altLang="en-US" sz="1400" dirty="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4459635-C8B4-485F-A3B4-5B3C2CABDF8F}"/>
              </a:ext>
            </a:extLst>
          </p:cNvPr>
          <p:cNvGrpSpPr/>
          <p:nvPr/>
        </p:nvGrpSpPr>
        <p:grpSpPr>
          <a:xfrm>
            <a:off x="5761009" y="4030249"/>
            <a:ext cx="5711912" cy="1923419"/>
            <a:chOff x="5672166" y="740533"/>
            <a:chExt cx="3129744" cy="2203847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70F3C73-FF16-4323-B399-3ECF25F812B0}"/>
                </a:ext>
              </a:extLst>
            </p:cNvPr>
            <p:cNvSpPr/>
            <p:nvPr/>
          </p:nvSpPr>
          <p:spPr>
            <a:xfrm>
              <a:off x="5673228" y="740533"/>
              <a:ext cx="3128682" cy="455770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28575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단점</a:t>
              </a: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5412630-810B-4C03-B0F0-2D883B36C391}"/>
                </a:ext>
              </a:extLst>
            </p:cNvPr>
            <p:cNvSpPr/>
            <p:nvPr/>
          </p:nvSpPr>
          <p:spPr>
            <a:xfrm>
              <a:off x="5672166" y="1196304"/>
              <a:ext cx="3129743" cy="1748076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altLang="ko-KR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/>
                <a:t>추락 동작에서의 낮은 정확도 </a:t>
              </a:r>
              <a:r>
                <a:rPr lang="en-US" altLang="ko-KR" sz="1200" dirty="0">
                  <a:sym typeface="Wingdings" panose="05000000000000000000" pitchFamily="2" charset="2"/>
                </a:rPr>
                <a:t> </a:t>
              </a:r>
              <a:r>
                <a:rPr lang="ko-KR" altLang="en-US" sz="1200" dirty="0">
                  <a:sym typeface="Wingdings" panose="05000000000000000000" pitchFamily="2" charset="2"/>
                </a:rPr>
                <a:t>앙상블 알고리즘에서 추락이 검출될 경우 추가적인 위험도 </a:t>
              </a:r>
              <a:r>
                <a:rPr lang="en-US" altLang="ko-KR" sz="1200" dirty="0">
                  <a:sym typeface="Wingdings" panose="05000000000000000000" pitchFamily="2" charset="2"/>
                </a:rPr>
                <a:t>Send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>
                  <a:sym typeface="Wingdings" panose="05000000000000000000" pitchFamily="2" charset="2"/>
                </a:rPr>
                <a:t>일상 동작에서의 위험도가 </a:t>
              </a:r>
              <a:r>
                <a:rPr lang="en-US" altLang="ko-KR" sz="1200" dirty="0">
                  <a:sym typeface="Wingdings" panose="05000000000000000000" pitchFamily="2" charset="2"/>
                </a:rPr>
                <a:t>0.7~</a:t>
              </a:r>
              <a:r>
                <a:rPr lang="ko-KR" altLang="en-US" sz="1200" dirty="0">
                  <a:sym typeface="Wingdings" panose="05000000000000000000" pitchFamily="2" charset="2"/>
                </a:rPr>
                <a:t>은 잘 나타나지 않을 것임</a:t>
              </a:r>
              <a:r>
                <a:rPr lang="en-US" altLang="ko-KR" sz="1200" dirty="0">
                  <a:sym typeface="Wingdings" panose="05000000000000000000" pitchFamily="2" charset="2"/>
                </a:rPr>
                <a:t>(0.7 </a:t>
              </a:r>
              <a:r>
                <a:rPr lang="ko-KR" altLang="en-US" sz="1200" dirty="0">
                  <a:sym typeface="Wingdings" panose="05000000000000000000" pitchFamily="2" charset="2"/>
                </a:rPr>
                <a:t>이상의 값이 나타날 경우 알고리즘에서 낙상인지 확인</a:t>
              </a:r>
              <a:r>
                <a:rPr lang="en-US" altLang="ko-KR" sz="1200" dirty="0">
                  <a:sym typeface="Wingdings" panose="05000000000000000000" pitchFamily="2" charset="2"/>
                </a:rPr>
                <a:t>+ </a:t>
              </a:r>
              <a:r>
                <a:rPr lang="ko-KR" altLang="en-US" sz="1200" dirty="0">
                  <a:sym typeface="Wingdings" panose="05000000000000000000" pitchFamily="2" charset="2"/>
                </a:rPr>
                <a:t>낙상일 확률이 높음</a:t>
              </a:r>
              <a:r>
                <a:rPr lang="en-US" altLang="ko-KR" sz="1200" dirty="0">
                  <a:sym typeface="Wingdings" panose="05000000000000000000" pitchFamily="2" charset="2"/>
                </a:rPr>
                <a:t>)  0~0.7</a:t>
              </a:r>
              <a:r>
                <a:rPr lang="ko-KR" altLang="en-US" sz="1200" dirty="0">
                  <a:sym typeface="Wingdings" panose="05000000000000000000" pitchFamily="2" charset="2"/>
                </a:rPr>
                <a:t>을 다시 </a:t>
              </a:r>
              <a:r>
                <a:rPr lang="en-US" altLang="ko-KR" sz="1200" dirty="0">
                  <a:sym typeface="Wingdings" panose="05000000000000000000" pitchFamily="2" charset="2"/>
                </a:rPr>
                <a:t>0~1</a:t>
              </a:r>
              <a:r>
                <a:rPr lang="ko-KR" altLang="en-US" sz="1200" dirty="0">
                  <a:sym typeface="Wingdings" panose="05000000000000000000" pitchFamily="2" charset="2"/>
                </a:rPr>
                <a:t>로 </a:t>
              </a:r>
              <a:r>
                <a:rPr lang="en-US" altLang="ko-KR" sz="1200" dirty="0">
                  <a:sym typeface="Wingdings" panose="05000000000000000000" pitchFamily="2" charset="2"/>
                </a:rPr>
                <a:t>scaling </a:t>
              </a:r>
              <a:r>
                <a:rPr lang="ko-KR" altLang="en-US" sz="1200" dirty="0">
                  <a:sym typeface="Wingdings" panose="05000000000000000000" pitchFamily="2" charset="2"/>
                </a:rPr>
                <a:t>후  노출</a:t>
              </a:r>
              <a:endParaRPr lang="en-US" altLang="ko-KR" sz="1200" dirty="0">
                <a:sym typeface="Wingdings" panose="05000000000000000000" pitchFamily="2" charset="2"/>
              </a:endParaRPr>
            </a:p>
            <a:p>
              <a:endParaRPr lang="ko-KR" altLang="en-US" sz="1400" dirty="0"/>
            </a:p>
          </p:txBody>
        </p:sp>
      </p:grpSp>
      <p:sp>
        <p:nvSpPr>
          <p:cNvPr id="18" name="슬라이드 번호 개체 틀 17">
            <a:extLst>
              <a:ext uri="{FF2B5EF4-FFF2-40B4-BE49-F238E27FC236}">
                <a16:creationId xmlns:a16="http://schemas.microsoft.com/office/drawing/2014/main" id="{34AE3542-A5AB-403E-8C2E-17AAFDFA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204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결론 </a:t>
            </a:r>
            <a:r>
              <a:rPr lang="en-US" altLang="ko-KR" dirty="0"/>
              <a:t>2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pic>
        <p:nvPicPr>
          <p:cNvPr id="7" name="그래픽 6" descr="뒤로 단색으로 채워진">
            <a:hlinkClick r:id="rId3" action="ppaction://hlinksldjump"/>
            <a:extLst>
              <a:ext uri="{FF2B5EF4-FFF2-40B4-BE49-F238E27FC236}">
                <a16:creationId xmlns:a16="http://schemas.microsoft.com/office/drawing/2014/main" id="{7F3DE2AB-D156-4ED8-B1F4-4B3857DDA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48068" y="5840469"/>
            <a:ext cx="649705" cy="64970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FC83B2F5-DD72-4D34-8A58-3DFA2D6BEC0C}"/>
              </a:ext>
            </a:extLst>
          </p:cNvPr>
          <p:cNvGrpSpPr/>
          <p:nvPr/>
        </p:nvGrpSpPr>
        <p:grpSpPr>
          <a:xfrm>
            <a:off x="1416148" y="3090182"/>
            <a:ext cx="3866500" cy="1974870"/>
            <a:chOff x="2519081" y="1668559"/>
            <a:chExt cx="7333124" cy="4196014"/>
          </a:xfrm>
        </p:grpSpPr>
        <p:sp>
          <p:nvSpPr>
            <p:cNvPr id="9" name="순서도: 처리 8">
              <a:extLst>
                <a:ext uri="{FF2B5EF4-FFF2-40B4-BE49-F238E27FC236}">
                  <a16:creationId xmlns:a16="http://schemas.microsoft.com/office/drawing/2014/main" id="{A87D7ED1-94E1-42A9-A2F9-005125332422}"/>
                </a:ext>
              </a:extLst>
            </p:cNvPr>
            <p:cNvSpPr/>
            <p:nvPr/>
          </p:nvSpPr>
          <p:spPr>
            <a:xfrm>
              <a:off x="4634749" y="1668559"/>
              <a:ext cx="2886635" cy="256905"/>
            </a:xfrm>
            <a:prstGeom prst="flowChartProcess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/>
                <a:t>INPUT</a:t>
              </a:r>
              <a:endParaRPr lang="ko-KR" altLang="en-US" sz="1000" b="1" dirty="0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FA7CE77A-0C82-45C8-98CE-8610C5BF5EC1}"/>
                </a:ext>
              </a:extLst>
            </p:cNvPr>
            <p:cNvGrpSpPr/>
            <p:nvPr/>
          </p:nvGrpSpPr>
          <p:grpSpPr>
            <a:xfrm>
              <a:off x="2519081" y="1925463"/>
              <a:ext cx="7333124" cy="3939110"/>
              <a:chOff x="2537010" y="1925504"/>
              <a:chExt cx="7333124" cy="4398575"/>
            </a:xfrm>
          </p:grpSpPr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C024A39B-C42C-4D28-AA4D-C9D08F6ECEC4}"/>
                  </a:ext>
                </a:extLst>
              </p:cNvPr>
              <p:cNvGrpSpPr/>
              <p:nvPr/>
            </p:nvGrpSpPr>
            <p:grpSpPr>
              <a:xfrm>
                <a:off x="2537010" y="1925504"/>
                <a:ext cx="7333124" cy="4398575"/>
                <a:chOff x="2537010" y="1925504"/>
                <a:chExt cx="7333124" cy="4398575"/>
              </a:xfrm>
            </p:grpSpPr>
            <p:sp>
              <p:nvSpPr>
                <p:cNvPr id="14" name="순서도: 처리 13">
                  <a:extLst>
                    <a:ext uri="{FF2B5EF4-FFF2-40B4-BE49-F238E27FC236}">
                      <a16:creationId xmlns:a16="http://schemas.microsoft.com/office/drawing/2014/main" id="{E000DA64-B8A8-4907-9493-F39C87760C80}"/>
                    </a:ext>
                  </a:extLst>
                </p:cNvPr>
                <p:cNvSpPr/>
                <p:nvPr/>
              </p:nvSpPr>
              <p:spPr>
                <a:xfrm>
                  <a:off x="4652678" y="6037208"/>
                  <a:ext cx="2886635" cy="286871"/>
                </a:xfrm>
                <a:prstGeom prst="flowChart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000" b="1" dirty="0"/>
                    <a:t>Output</a:t>
                  </a:r>
                  <a:endParaRPr lang="ko-KR" altLang="en-US" sz="1000" b="1" dirty="0"/>
                </a:p>
              </p:txBody>
            </p:sp>
            <p:sp>
              <p:nvSpPr>
                <p:cNvPr id="15" name="순서도: 대체 처리 14">
                  <a:extLst>
                    <a:ext uri="{FF2B5EF4-FFF2-40B4-BE49-F238E27FC236}">
                      <a16:creationId xmlns:a16="http://schemas.microsoft.com/office/drawing/2014/main" id="{1079E5FF-4D21-40FF-B1BF-E4F0AC18A6B0}"/>
                    </a:ext>
                  </a:extLst>
                </p:cNvPr>
                <p:cNvSpPr/>
                <p:nvPr/>
              </p:nvSpPr>
              <p:spPr>
                <a:xfrm>
                  <a:off x="2537010" y="3963419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 err="1"/>
                    <a:t>ExpandDims</a:t>
                  </a:r>
                  <a:endParaRPr lang="ko-KR" altLang="en-US" sz="700" b="1" dirty="0"/>
                </a:p>
              </p:txBody>
            </p:sp>
            <p:sp>
              <p:nvSpPr>
                <p:cNvPr id="16" name="순서도: 대체 처리 15">
                  <a:extLst>
                    <a:ext uri="{FF2B5EF4-FFF2-40B4-BE49-F238E27FC236}">
                      <a16:creationId xmlns:a16="http://schemas.microsoft.com/office/drawing/2014/main" id="{AD7A20E0-8C47-4746-B74D-D5A6C8ACE2B7}"/>
                    </a:ext>
                  </a:extLst>
                </p:cNvPr>
                <p:cNvSpPr/>
                <p:nvPr/>
              </p:nvSpPr>
              <p:spPr>
                <a:xfrm>
                  <a:off x="8399923" y="2695748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 err="1"/>
                    <a:t>LeakyRelu</a:t>
                  </a:r>
                  <a:endParaRPr lang="ko-KR" altLang="en-US" sz="700" b="1" dirty="0"/>
                </a:p>
              </p:txBody>
            </p:sp>
            <p:sp>
              <p:nvSpPr>
                <p:cNvPr id="17" name="순서도: 대체 처리 16">
                  <a:extLst>
                    <a:ext uri="{FF2B5EF4-FFF2-40B4-BE49-F238E27FC236}">
                      <a16:creationId xmlns:a16="http://schemas.microsoft.com/office/drawing/2014/main" id="{104B4FA1-0143-4BCD-A9BE-114D7D4FA753}"/>
                    </a:ext>
                  </a:extLst>
                </p:cNvPr>
                <p:cNvSpPr/>
                <p:nvPr/>
              </p:nvSpPr>
              <p:spPr>
                <a:xfrm>
                  <a:off x="2537010" y="2700487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 err="1"/>
                    <a:t>ExpandDims</a:t>
                  </a:r>
                  <a:endParaRPr lang="ko-KR" altLang="en-US" sz="700" b="1" dirty="0"/>
                </a:p>
              </p:txBody>
            </p:sp>
            <p:sp>
              <p:nvSpPr>
                <p:cNvPr id="18" name="순서도: 대체 처리 17">
                  <a:extLst>
                    <a:ext uri="{FF2B5EF4-FFF2-40B4-BE49-F238E27FC236}">
                      <a16:creationId xmlns:a16="http://schemas.microsoft.com/office/drawing/2014/main" id="{DEF96D33-2F76-47A1-B64E-DF41ECDD668F}"/>
                    </a:ext>
                  </a:extLst>
                </p:cNvPr>
                <p:cNvSpPr/>
                <p:nvPr/>
              </p:nvSpPr>
              <p:spPr>
                <a:xfrm>
                  <a:off x="8399922" y="3969308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 err="1"/>
                    <a:t>FullyConnected</a:t>
                  </a:r>
                  <a:endParaRPr lang="ko-KR" altLang="en-US" sz="700" b="1" dirty="0"/>
                </a:p>
              </p:txBody>
            </p:sp>
            <p:cxnSp>
              <p:nvCxnSpPr>
                <p:cNvPr id="19" name="연결선: 구부러짐 18">
                  <a:extLst>
                    <a:ext uri="{FF2B5EF4-FFF2-40B4-BE49-F238E27FC236}">
                      <a16:creationId xmlns:a16="http://schemas.microsoft.com/office/drawing/2014/main" id="{A9452D6F-2BB9-42CC-99DB-00773220815A}"/>
                    </a:ext>
                  </a:extLst>
                </p:cNvPr>
                <p:cNvCxnSpPr>
                  <a:cxnSpLocks/>
                  <a:stCxn id="9" idx="2"/>
                  <a:endCxn id="17" idx="1"/>
                </p:cNvCxnSpPr>
                <p:nvPr/>
              </p:nvCxnSpPr>
              <p:spPr>
                <a:xfrm rot="5400000">
                  <a:off x="3776612" y="685903"/>
                  <a:ext cx="1079783" cy="3558986"/>
                </a:xfrm>
                <a:prstGeom prst="curvedConnector4">
                  <a:avLst>
                    <a:gd name="adj1" fmla="val 35886"/>
                    <a:gd name="adj2" fmla="val 106423"/>
                  </a:avLst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연결선: 구부러짐 20">
                  <a:extLst>
                    <a:ext uri="{FF2B5EF4-FFF2-40B4-BE49-F238E27FC236}">
                      <a16:creationId xmlns:a16="http://schemas.microsoft.com/office/drawing/2014/main" id="{934DB20D-7ADD-4E13-8191-F8E530755CD6}"/>
                    </a:ext>
                  </a:extLst>
                </p:cNvPr>
                <p:cNvCxnSpPr>
                  <a:stCxn id="17" idx="3"/>
                  <a:endCxn id="16" idx="1"/>
                </p:cNvCxnSpPr>
                <p:nvPr/>
              </p:nvCxnSpPr>
              <p:spPr>
                <a:xfrm flipV="1">
                  <a:off x="4007221" y="3000548"/>
                  <a:ext cx="4392702" cy="4739"/>
                </a:xfrm>
                <a:prstGeom prst="curvedConnector3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2" name="순서도: 대체 처리 21">
                  <a:extLst>
                    <a:ext uri="{FF2B5EF4-FFF2-40B4-BE49-F238E27FC236}">
                      <a16:creationId xmlns:a16="http://schemas.microsoft.com/office/drawing/2014/main" id="{E6644D4C-D190-44A3-8568-FB85986AD2BC}"/>
                    </a:ext>
                  </a:extLst>
                </p:cNvPr>
                <p:cNvSpPr/>
                <p:nvPr/>
              </p:nvSpPr>
              <p:spPr>
                <a:xfrm>
                  <a:off x="4509245" y="2700487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/>
                    <a:t>Conv2D</a:t>
                  </a:r>
                  <a:endParaRPr lang="ko-KR" altLang="en-US" sz="700" b="1" dirty="0"/>
                </a:p>
              </p:txBody>
            </p:sp>
            <p:cxnSp>
              <p:nvCxnSpPr>
                <p:cNvPr id="23" name="연결선: 구부러짐 22">
                  <a:extLst>
                    <a:ext uri="{FF2B5EF4-FFF2-40B4-BE49-F238E27FC236}">
                      <a16:creationId xmlns:a16="http://schemas.microsoft.com/office/drawing/2014/main" id="{29E37C19-9F64-4006-8384-D85D337F4122}"/>
                    </a:ext>
                  </a:extLst>
                </p:cNvPr>
                <p:cNvCxnSpPr>
                  <a:stCxn id="16" idx="3"/>
                  <a:endCxn id="15" idx="1"/>
                </p:cNvCxnSpPr>
                <p:nvPr/>
              </p:nvCxnSpPr>
              <p:spPr>
                <a:xfrm flipH="1">
                  <a:off x="2537010" y="3000548"/>
                  <a:ext cx="7333124" cy="1267671"/>
                </a:xfrm>
                <a:prstGeom prst="curvedConnector5">
                  <a:avLst>
                    <a:gd name="adj1" fmla="val -3117"/>
                    <a:gd name="adj2" fmla="val 50000"/>
                    <a:gd name="adj3" fmla="val 103117"/>
                  </a:avLst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연결선: 구부러짐 23">
                  <a:extLst>
                    <a:ext uri="{FF2B5EF4-FFF2-40B4-BE49-F238E27FC236}">
                      <a16:creationId xmlns:a16="http://schemas.microsoft.com/office/drawing/2014/main" id="{70572D4D-2E5C-4D9D-BA3E-6553B46FF733}"/>
                    </a:ext>
                  </a:extLst>
                </p:cNvPr>
                <p:cNvCxnSpPr>
                  <a:stCxn id="15" idx="3"/>
                  <a:endCxn id="18" idx="1"/>
                </p:cNvCxnSpPr>
                <p:nvPr/>
              </p:nvCxnSpPr>
              <p:spPr>
                <a:xfrm>
                  <a:off x="4007221" y="4268219"/>
                  <a:ext cx="4392701" cy="5889"/>
                </a:xfrm>
                <a:prstGeom prst="curvedConnector3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5" name="순서도: 대체 처리 24">
                  <a:extLst>
                    <a:ext uri="{FF2B5EF4-FFF2-40B4-BE49-F238E27FC236}">
                      <a16:creationId xmlns:a16="http://schemas.microsoft.com/office/drawing/2014/main" id="{B89CA26C-8B28-450D-85E7-7EF3A6653CA9}"/>
                    </a:ext>
                  </a:extLst>
                </p:cNvPr>
                <p:cNvSpPr/>
                <p:nvPr/>
              </p:nvSpPr>
              <p:spPr>
                <a:xfrm>
                  <a:off x="6526306" y="3969308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/>
                    <a:t>Reshape</a:t>
                  </a:r>
                  <a:endParaRPr lang="ko-KR" altLang="en-US" sz="700" b="1" dirty="0"/>
                </a:p>
              </p:txBody>
            </p:sp>
            <p:sp>
              <p:nvSpPr>
                <p:cNvPr id="26" name="순서도: 대체 처리 25">
                  <a:extLst>
                    <a:ext uri="{FF2B5EF4-FFF2-40B4-BE49-F238E27FC236}">
                      <a16:creationId xmlns:a16="http://schemas.microsoft.com/office/drawing/2014/main" id="{43E4E518-B2ED-4AF0-9A63-746A71FB1D5F}"/>
                    </a:ext>
                  </a:extLst>
                </p:cNvPr>
                <p:cNvSpPr/>
                <p:nvPr/>
              </p:nvSpPr>
              <p:spPr>
                <a:xfrm>
                  <a:off x="4509244" y="3971680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/>
                    <a:t>MaxPool2D</a:t>
                  </a:r>
                  <a:endParaRPr lang="ko-KR" altLang="en-US" sz="700" b="1" dirty="0"/>
                </a:p>
              </p:txBody>
            </p:sp>
            <p:sp>
              <p:nvSpPr>
                <p:cNvPr id="27" name="순서도: 대체 처리 26">
                  <a:extLst>
                    <a:ext uri="{FF2B5EF4-FFF2-40B4-BE49-F238E27FC236}">
                      <a16:creationId xmlns:a16="http://schemas.microsoft.com/office/drawing/2014/main" id="{CED61BBF-DAD9-45CC-BABA-C74713785CA6}"/>
                    </a:ext>
                  </a:extLst>
                </p:cNvPr>
                <p:cNvSpPr/>
                <p:nvPr/>
              </p:nvSpPr>
              <p:spPr>
                <a:xfrm>
                  <a:off x="5360891" y="5007936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700" b="1" dirty="0"/>
                    <a:t>Dense</a:t>
                  </a:r>
                  <a:endParaRPr lang="ko-KR" altLang="en-US" sz="700" b="1" dirty="0"/>
                </a:p>
              </p:txBody>
            </p:sp>
            <p:cxnSp>
              <p:nvCxnSpPr>
                <p:cNvPr id="28" name="연결선: 구부러짐 27">
                  <a:extLst>
                    <a:ext uri="{FF2B5EF4-FFF2-40B4-BE49-F238E27FC236}">
                      <a16:creationId xmlns:a16="http://schemas.microsoft.com/office/drawing/2014/main" id="{7008B4CA-C0DC-4FB1-B161-6B2507C66FA2}"/>
                    </a:ext>
                  </a:extLst>
                </p:cNvPr>
                <p:cNvCxnSpPr>
                  <a:stCxn id="18" idx="3"/>
                  <a:endCxn id="27" idx="1"/>
                </p:cNvCxnSpPr>
                <p:nvPr/>
              </p:nvCxnSpPr>
              <p:spPr>
                <a:xfrm flipH="1">
                  <a:off x="5360891" y="4274108"/>
                  <a:ext cx="4509242" cy="1038628"/>
                </a:xfrm>
                <a:prstGeom prst="curvedConnector5">
                  <a:avLst>
                    <a:gd name="adj1" fmla="val -5070"/>
                    <a:gd name="adj2" fmla="val 50000"/>
                    <a:gd name="adj3" fmla="val 105070"/>
                  </a:avLst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직선 화살표 연결선 28">
                  <a:extLst>
                    <a:ext uri="{FF2B5EF4-FFF2-40B4-BE49-F238E27FC236}">
                      <a16:creationId xmlns:a16="http://schemas.microsoft.com/office/drawing/2014/main" id="{744665E6-0B17-4DA1-BCFB-04198AC20093}"/>
                    </a:ext>
                  </a:extLst>
                </p:cNvPr>
                <p:cNvCxnSpPr>
                  <a:stCxn id="27" idx="2"/>
                  <a:endCxn id="14" idx="0"/>
                </p:cNvCxnSpPr>
                <p:nvPr/>
              </p:nvCxnSpPr>
              <p:spPr>
                <a:xfrm flipH="1">
                  <a:off x="6095996" y="5617536"/>
                  <a:ext cx="1" cy="4196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순서도: 대체 처리 12">
                <a:extLst>
                  <a:ext uri="{FF2B5EF4-FFF2-40B4-BE49-F238E27FC236}">
                    <a16:creationId xmlns:a16="http://schemas.microsoft.com/office/drawing/2014/main" id="{ABF63938-40C8-4436-A2E2-24560EC9CB89}"/>
                  </a:ext>
                </a:extLst>
              </p:cNvPr>
              <p:cNvSpPr/>
              <p:nvPr/>
            </p:nvSpPr>
            <p:spPr>
              <a:xfrm>
                <a:off x="6526307" y="2695748"/>
                <a:ext cx="1470211" cy="609600"/>
              </a:xfrm>
              <a:prstGeom prst="flowChartAlternate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b="1" dirty="0"/>
                  <a:t>Reshape</a:t>
                </a:r>
                <a:endParaRPr lang="ko-KR" altLang="en-US" sz="700" b="1" dirty="0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4458254-9B79-423F-AE5E-657DE76740A0}"/>
              </a:ext>
            </a:extLst>
          </p:cNvPr>
          <p:cNvSpPr txBox="1"/>
          <p:nvPr/>
        </p:nvSpPr>
        <p:spPr>
          <a:xfrm>
            <a:off x="1154090" y="1389571"/>
            <a:ext cx="9883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목표 </a:t>
            </a:r>
            <a:r>
              <a:rPr lang="en-US" altLang="ko-KR" dirty="0"/>
              <a:t>: </a:t>
            </a:r>
            <a:r>
              <a:rPr lang="ko-KR" altLang="en-US" dirty="0"/>
              <a:t>일상 동작에서 발생할 충격</a:t>
            </a:r>
            <a:r>
              <a:rPr lang="en-US" altLang="ko-KR" dirty="0"/>
              <a:t>(</a:t>
            </a:r>
            <a:r>
              <a:rPr lang="ko-KR" altLang="en-US" dirty="0"/>
              <a:t>≒위험도</a:t>
            </a:r>
            <a:r>
              <a:rPr lang="en-US" altLang="ko-KR" dirty="0"/>
              <a:t>)</a:t>
            </a:r>
            <a:r>
              <a:rPr lang="ko-KR" altLang="en-US" dirty="0"/>
              <a:t>이 얼마나 되는가</a:t>
            </a:r>
            <a:r>
              <a:rPr lang="en-US" altLang="ko-KR" dirty="0"/>
              <a:t>?</a:t>
            </a:r>
          </a:p>
          <a:p>
            <a:pPr marL="285750" indent="-285750">
              <a:buFontTx/>
              <a:buChar char="-"/>
            </a:pPr>
            <a:r>
              <a:rPr lang="ko-KR" altLang="en-US" dirty="0"/>
              <a:t>착용 대상자 </a:t>
            </a:r>
            <a:r>
              <a:rPr lang="en-US" altLang="ko-KR" dirty="0"/>
              <a:t>:</a:t>
            </a:r>
            <a:r>
              <a:rPr lang="ko-KR" altLang="en-US" dirty="0"/>
              <a:t> 일상동작 외 격한 동작</a:t>
            </a:r>
            <a:r>
              <a:rPr lang="en-US" altLang="ko-KR" dirty="0"/>
              <a:t>(</a:t>
            </a:r>
            <a:r>
              <a:rPr lang="ko-KR" altLang="en-US" dirty="0"/>
              <a:t>점프</a:t>
            </a:r>
            <a:r>
              <a:rPr lang="en-US" altLang="ko-KR" dirty="0"/>
              <a:t>, </a:t>
            </a:r>
            <a:r>
              <a:rPr lang="ko-KR" altLang="en-US" dirty="0"/>
              <a:t>조깅 등</a:t>
            </a:r>
            <a:r>
              <a:rPr lang="en-US" altLang="ko-KR" dirty="0"/>
              <a:t>)</a:t>
            </a:r>
            <a:r>
              <a:rPr lang="ko-KR" altLang="en-US" dirty="0"/>
              <a:t>을 하지 않는 노인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>
                <a:highlight>
                  <a:srgbClr val="FFFF00"/>
                </a:highlight>
              </a:rPr>
              <a:t>모델 </a:t>
            </a:r>
            <a:r>
              <a:rPr lang="en-US" altLang="ko-KR" dirty="0">
                <a:highlight>
                  <a:srgbClr val="FFFF00"/>
                </a:highlight>
              </a:rPr>
              <a:t>: </a:t>
            </a:r>
            <a:r>
              <a:rPr lang="ko-KR" altLang="en-US" dirty="0">
                <a:highlight>
                  <a:srgbClr val="FFFF00"/>
                </a:highlight>
              </a:rPr>
              <a:t>위험도 예측 모델 사용</a:t>
            </a:r>
            <a:endParaRPr lang="en-US" altLang="ko-KR" dirty="0">
              <a:highlight>
                <a:srgbClr val="FFFF00"/>
              </a:highlight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FBB7E00-30F6-4606-9A83-4D187817FEFD}"/>
              </a:ext>
            </a:extLst>
          </p:cNvPr>
          <p:cNvGrpSpPr/>
          <p:nvPr/>
        </p:nvGrpSpPr>
        <p:grpSpPr>
          <a:xfrm>
            <a:off x="5753131" y="2312901"/>
            <a:ext cx="5711912" cy="1761198"/>
            <a:chOff x="5672166" y="740533"/>
            <a:chExt cx="3129744" cy="1803051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3CEABE-55D9-41EB-B506-5725A29118B1}"/>
                </a:ext>
              </a:extLst>
            </p:cNvPr>
            <p:cNvSpPr/>
            <p:nvPr/>
          </p:nvSpPr>
          <p:spPr>
            <a:xfrm>
              <a:off x="5673228" y="740533"/>
              <a:ext cx="3128682" cy="45577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8575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장점</a:t>
              </a: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9ED956C-C99F-436C-BE20-787A7506A50F}"/>
                </a:ext>
              </a:extLst>
            </p:cNvPr>
            <p:cNvSpPr/>
            <p:nvPr/>
          </p:nvSpPr>
          <p:spPr>
            <a:xfrm>
              <a:off x="5672166" y="1196302"/>
              <a:ext cx="3129743" cy="1347282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/>
                <a:t>일상동작 중 낙상이 발생할 수 있는 동작에 대해 높은 위험도를 노출시켜 주의를 줄 수 있음</a:t>
              </a:r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 err="1"/>
                <a:t>충격량을</a:t>
              </a:r>
              <a:r>
                <a:rPr lang="ko-KR" altLang="en-US" sz="1200" dirty="0"/>
                <a:t> 고려한 위험도 노출이 가능함</a:t>
              </a:r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 err="1"/>
                <a:t>충격량을</a:t>
              </a:r>
              <a:r>
                <a:rPr lang="ko-KR" altLang="en-US" sz="1200" dirty="0"/>
                <a:t> 기준으로 낙상 분류모델보다 </a:t>
              </a:r>
              <a:r>
                <a:rPr lang="en-US" altLang="ko-KR" sz="1200" dirty="0"/>
                <a:t>MAE</a:t>
              </a:r>
              <a:r>
                <a:rPr lang="ko-KR" altLang="en-US" sz="1200" dirty="0"/>
                <a:t>가 낮음</a:t>
              </a:r>
              <a:endParaRPr lang="en-US" altLang="ko-KR" sz="1200" dirty="0"/>
            </a:p>
            <a:p>
              <a:endParaRPr lang="ko-KR" altLang="en-US" sz="1400" dirty="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9B553216-4DA9-4D17-AD64-72B026EA2700}"/>
              </a:ext>
            </a:extLst>
          </p:cNvPr>
          <p:cNvGrpSpPr/>
          <p:nvPr/>
        </p:nvGrpSpPr>
        <p:grpSpPr>
          <a:xfrm>
            <a:off x="5753131" y="4231160"/>
            <a:ext cx="5711912" cy="1711636"/>
            <a:chOff x="5672166" y="740533"/>
            <a:chExt cx="3129744" cy="2203847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4EA0E342-08B4-4292-8AB2-995E8735D298}"/>
                </a:ext>
              </a:extLst>
            </p:cNvPr>
            <p:cNvSpPr/>
            <p:nvPr/>
          </p:nvSpPr>
          <p:spPr>
            <a:xfrm>
              <a:off x="5673228" y="740533"/>
              <a:ext cx="3128682" cy="455770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28575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단점</a:t>
              </a: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2431FA3C-465F-4B50-9F2B-0E0FECA41AC3}"/>
                </a:ext>
              </a:extLst>
            </p:cNvPr>
            <p:cNvSpPr/>
            <p:nvPr/>
          </p:nvSpPr>
          <p:spPr>
            <a:xfrm>
              <a:off x="5672166" y="1196304"/>
              <a:ext cx="3129743" cy="1748076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altLang="ko-KR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200" dirty="0"/>
                <a:t>ML</a:t>
              </a:r>
              <a:r>
                <a:rPr lang="ko-KR" altLang="en-US" sz="1200" dirty="0"/>
                <a:t> 모델 </a:t>
              </a:r>
              <a:r>
                <a:rPr lang="en-US" altLang="ko-KR" sz="1200" dirty="0"/>
                <a:t>2</a:t>
              </a:r>
              <a:r>
                <a:rPr lang="ko-KR" altLang="en-US" sz="1200" dirty="0"/>
                <a:t>개 사용으로 연산 부하 우려</a:t>
              </a:r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/>
                <a:t>사용자에게 노출 </a:t>
              </a:r>
              <a:r>
                <a:rPr lang="ko-KR" altLang="en-US" sz="1200" dirty="0" err="1"/>
                <a:t>시킬때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scaling</a:t>
              </a:r>
              <a:r>
                <a:rPr lang="ko-KR" altLang="en-US" sz="1200" dirty="0"/>
                <a:t>과정이 필요</a:t>
              </a:r>
              <a:endParaRPr lang="en-US" altLang="ko-KR" sz="1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200" dirty="0"/>
                <a:t>현재 모델에 학습된 데이터는 우리 센서와 달라 추가 수집</a:t>
              </a:r>
              <a:r>
                <a:rPr lang="en-US" altLang="ko-KR" sz="1200" dirty="0"/>
                <a:t>(YS) </a:t>
              </a:r>
              <a:r>
                <a:rPr lang="ko-KR" altLang="en-US" sz="1200" dirty="0"/>
                <a:t>및 학습이 필요</a:t>
              </a:r>
              <a:endParaRPr lang="en-US" altLang="ko-KR" sz="1200" dirty="0"/>
            </a:p>
            <a:p>
              <a:endParaRPr lang="ko-KR" altLang="en-US" sz="1400" dirty="0"/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D6A15A0-F552-4765-8F47-AD2C6D63F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074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참고</a:t>
            </a:r>
            <a:r>
              <a:rPr lang="en-US" altLang="ko-KR" dirty="0"/>
              <a:t>) </a:t>
            </a:r>
            <a:r>
              <a:rPr lang="en-US" altLang="ko-KR" dirty="0" err="1"/>
              <a:t>PredictRisk_ADL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4960513"/>
                  </p:ext>
                </p:extLst>
              </p:nvPr>
            </p:nvGraphicFramePr>
            <p:xfrm>
              <a:off x="1027223" y="1338799"/>
              <a:ext cx="10119895" cy="4761056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13759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760136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1544542148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40204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00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altLang="ko-KR" sz="1000" b="1" i="1" smtClean="0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10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dirty="0"/>
                            <a:t>Diff(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endParaRPr lang="en-US" altLang="ko-KR" sz="1000" dirty="0"/>
                        </a:p>
                        <a:p>
                          <a:pPr algn="ctr" latinLnBrk="1"/>
                          <a:r>
                            <a:rPr lang="en-US" altLang="ko-KR" sz="1000" dirty="0"/>
                            <a:t>,</a:t>
                          </a:r>
                          <a:r>
                            <a:rPr lang="en-US" altLang="ko-KR" sz="1000" b="1" dirty="0">
                              <a:solidFill>
                                <a:srgbClr val="836967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altLang="ko-KR" sz="1000" b="1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r>
                            <a:rPr lang="en-US" altLang="ko-KR" sz="1000" dirty="0"/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Max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 Min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D01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서있기 </a:t>
                          </a:r>
                          <a:r>
                            <a:rPr lang="en-US" altLang="ko-KR" sz="800" dirty="0"/>
                            <a:t>(30</a:t>
                          </a:r>
                          <a:r>
                            <a:rPr lang="ko-KR" altLang="en-US" sz="800" dirty="0"/>
                            <a:t>초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1.061464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1.510795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-0.44933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-0.37793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-0.543614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 </a:t>
                          </a:r>
                          <a:r>
                            <a:rPr lang="en-US" altLang="ko-KR" sz="800" dirty="0"/>
                            <a:t>0.449331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0.045984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바닥에 앉았다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2.40351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2.260506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0.143004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2.419317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-1.181962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0.63193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0.94765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신발 끈 묶고 다시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1.867175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1.71185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0.155325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 </a:t>
                          </a:r>
                          <a:r>
                            <a:rPr lang="en-US" altLang="ko-KR" sz="800" dirty="0"/>
                            <a:t>0.973994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-0.121816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0.202061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0.30223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D04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허리 굽혀 물건 줍기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1.201634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2.198652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-0.99702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-0.141723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-2.069181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0.997017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0.63574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D05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편한 속도로 걷기 </a:t>
                          </a:r>
                          <a:r>
                            <a:rPr lang="en-US" altLang="ko-KR" sz="800" dirty="0"/>
                            <a:t>(</a:t>
                          </a:r>
                          <a:r>
                            <a:rPr lang="ko-KR" altLang="en-US" sz="800" dirty="0"/>
                            <a:t>왕복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1.871061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1.735202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0.135859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1.004329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-2.264002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0.633602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0.879363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D06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편한 속도로 뛰기 </a:t>
                          </a:r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(</a:t>
                          </a:r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왕복</a:t>
                          </a:r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)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3.978519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3.891328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0.087191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1.377943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-1.196659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0.62203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0.80419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D07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걷다가 발 헛디디고 균형잡기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5.437896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4.368582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1.069314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3.527224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-1.369854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1.459175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1.552166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D08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제자리에서 발 번갈아 뛰기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3.999542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4.670621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-0.67108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0.900132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-2.779883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1.145872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1.194618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제자리에서 가볍게 점프하기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6.011929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4.818686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1.193243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5.405537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-1.048167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1.645441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2.148581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D10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편한 속도로 계단 올라갔다 내려오기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2.554808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2.138932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0.415876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1.894873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-1.376578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0.878001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0.971178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D11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등받이 없는 의자에 천천히 앉았다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1.441956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1.902034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-0.46008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0.123752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-1.049362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0.480704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0.280745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등받이 없는 의자에서 일어서다 다시 앉기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4.861127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3.013227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1.8479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3.830265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0.107115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1.8479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1.20766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5201890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매트리스에 걸터앉은 후</a:t>
                          </a:r>
                          <a:r>
                            <a:rPr lang="en-US" altLang="ko-KR" sz="800" dirty="0"/>
                            <a:t>, </a:t>
                          </a:r>
                          <a:r>
                            <a:rPr lang="ko-KR" altLang="en-US" sz="800" dirty="0"/>
                            <a:t>누웠다 다시 앉기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1.623124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2.143054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-0.51993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0.038448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-1.407779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0.531198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0.432339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33145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D14</a:t>
                          </a:r>
                          <a:endParaRPr lang="ko-KR" altLang="en-US" sz="8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매트리스에 앉았다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1.555464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1.913324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-0.35786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0.287219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-0.863427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0.40573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0.299171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5491753"/>
                      </a:ext>
                    </a:extLst>
                  </a:tr>
                  <a:tr h="272438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2.847801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2.734057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0.113744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1.518813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-1.22608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0.852142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0.83583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6914797"/>
                      </a:ext>
                    </a:extLst>
                  </a:tr>
                  <a:tr h="272438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Scaling(8)</a:t>
                          </a: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0.355975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0.341757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0.014218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0.189852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-0.15326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0.106518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0.104479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86471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4960513"/>
                  </p:ext>
                </p:extLst>
              </p:nvPr>
            </p:nvGraphicFramePr>
            <p:xfrm>
              <a:off x="1027223" y="1338799"/>
              <a:ext cx="10119895" cy="4761056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13759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760136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1544542148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8000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40204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33540" t="-1515" r="-599379" b="-10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36250" t="-1515" r="-503125" b="-10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532919" t="-1515" r="-400000" b="-10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636875" t="-1515" r="-302500" b="-10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32298" t="-1515" r="-200621" b="-10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D01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서있기 </a:t>
                          </a:r>
                          <a:r>
                            <a:rPr lang="en-US" altLang="ko-KR" sz="800" dirty="0"/>
                            <a:t>(30</a:t>
                          </a:r>
                          <a:r>
                            <a:rPr lang="ko-KR" altLang="en-US" sz="800" dirty="0"/>
                            <a:t>초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1.061464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1.510795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-0.44933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-0.37793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-0.543614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 </a:t>
                          </a:r>
                          <a:r>
                            <a:rPr lang="en-US" altLang="ko-KR" sz="800" dirty="0"/>
                            <a:t>0.449331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0.045984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바닥에 앉았다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2.40351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2.260506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0.143004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2.419317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-1.181962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0.63193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0.94765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신발 끈 묶고 다시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1.867175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1.71185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0.155325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 </a:t>
                          </a:r>
                          <a:r>
                            <a:rPr lang="en-US" altLang="ko-KR" sz="800" dirty="0"/>
                            <a:t>0.973994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-0.121816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0.202061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0.30223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D04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허리 굽혀 물건 줍기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1.201634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2.198652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-0.99702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-0.141723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-2.069181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0.997017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0.63574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D05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편한 속도로 걷기 </a:t>
                          </a:r>
                          <a:r>
                            <a:rPr lang="en-US" altLang="ko-KR" sz="800" dirty="0"/>
                            <a:t>(</a:t>
                          </a:r>
                          <a:r>
                            <a:rPr lang="ko-KR" altLang="en-US" sz="800" dirty="0"/>
                            <a:t>왕복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1.871061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1.735202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0.135859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1.004329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-2.264002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0.633602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0.879363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D06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편한 속도로 뛰기 </a:t>
                          </a:r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(</a:t>
                          </a:r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왕복</a:t>
                          </a:r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)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3.978519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3.891328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0.087191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1.377943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-1.196659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0.62203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0.80419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D07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걷다가 발 헛디디고 균형잡기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5.437896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4.368582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1.069314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3.527224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-1.369854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1.459175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1.552166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D08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제자리에서 발 번갈아 뛰기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3.999542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4.670621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-0.67108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0.900132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-2.779883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1.145872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1.194618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D09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>
                              <a:highlight>
                                <a:srgbClr val="FFFF00"/>
                              </a:highlight>
                            </a:rPr>
                            <a:t>제자리에서 가볍게 점프하기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6.011929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4.818686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1.193243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5.405537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-1.048167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1.645441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>
                              <a:highlight>
                                <a:srgbClr val="FFFF00"/>
                              </a:highlight>
                            </a:rPr>
                            <a:t>2.148581</a:t>
                          </a:r>
                          <a:endParaRPr lang="ko-KR" altLang="en-US" sz="8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D10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편한 속도로 계단 올라갔다 내려오기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2.554808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2.138932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0.415876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1.894873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-1.376578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0.878001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0.971178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D11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등받이 없는 의자에 천천히 앉았다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1.441956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1.902034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-0.46008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0.123752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-1.049362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0.480704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0.280745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등받이 없는 의자에서 일어서다 다시 앉기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4.861127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3.013227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1.8479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3.830265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0.107115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1.8479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1.20766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5201890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매트리스에 걸터앉은 후</a:t>
                          </a:r>
                          <a:r>
                            <a:rPr lang="en-US" altLang="ko-KR" sz="800" dirty="0"/>
                            <a:t>, </a:t>
                          </a:r>
                          <a:r>
                            <a:rPr lang="ko-KR" altLang="en-US" sz="800" dirty="0"/>
                            <a:t>누웠다 다시 앉기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1.623124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2.143054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-0.51993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0.038448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-1.407779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0.531198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0.432339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331455"/>
                      </a:ext>
                    </a:extLst>
                  </a:tr>
                  <a:tr h="27243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D14</a:t>
                          </a:r>
                          <a:endParaRPr lang="ko-KR" altLang="en-US" sz="8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매트리스에 앉았다 일어서기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1.555464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1.913324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-0.35786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0.287219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-0.863427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0.40573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0.299171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5491753"/>
                      </a:ext>
                    </a:extLst>
                  </a:tr>
                  <a:tr h="272438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2.847801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2.734057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0.113744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1.518813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-1.22608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0.852142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0.83583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6914797"/>
                      </a:ext>
                    </a:extLst>
                  </a:tr>
                  <a:tr h="272438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Scaling(8)</a:t>
                          </a: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0.355975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0.341757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0.014218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0.189852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-0.15326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0.106518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0.104479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864710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그래픽 3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83048E8B-1EC3-4A65-B6F2-B0BCB53D6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7121" y="5866675"/>
            <a:ext cx="651600" cy="65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E3C888-E54A-4CF7-9275-65561FD5D548}"/>
              </a:ext>
            </a:extLst>
          </p:cNvPr>
          <p:cNvSpPr txBox="1"/>
          <p:nvPr/>
        </p:nvSpPr>
        <p:spPr>
          <a:xfrm>
            <a:off x="10342106" y="1023068"/>
            <a:ext cx="8050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단위 </a:t>
            </a:r>
            <a:r>
              <a:rPr lang="en-US" altLang="ko-KR" sz="1200" dirty="0"/>
              <a:t>: G</a:t>
            </a:r>
            <a:endParaRPr lang="ko-KR" altLang="en-US" sz="1200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2556F1-072D-4F56-B91B-2D9D34A4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489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참고</a:t>
            </a:r>
            <a:r>
              <a:rPr lang="en-US" altLang="ko-KR" dirty="0"/>
              <a:t>) </a:t>
            </a:r>
            <a:r>
              <a:rPr lang="en-US" altLang="ko-KR" dirty="0" err="1"/>
              <a:t>PredictRisk_FALL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0700465"/>
                  </p:ext>
                </p:extLst>
              </p:nvPr>
            </p:nvGraphicFramePr>
            <p:xfrm>
              <a:off x="1021415" y="1307978"/>
              <a:ext cx="9969992" cy="429005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34669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631323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659253814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00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altLang="ko-KR" sz="1000" b="1" i="1" smtClean="0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10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dirty="0"/>
                            <a:t>Diff(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endParaRPr lang="en-US" altLang="ko-KR" sz="1000" dirty="0"/>
                        </a:p>
                        <a:p>
                          <a:pPr algn="ctr" latinLnBrk="1"/>
                          <a:r>
                            <a:rPr lang="en-US" altLang="ko-KR" sz="1000" dirty="0"/>
                            <a:t>,</a:t>
                          </a:r>
                          <a:r>
                            <a:rPr lang="en-US" altLang="ko-KR" sz="1000" b="1" dirty="0">
                              <a:solidFill>
                                <a:srgbClr val="836967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altLang="ko-KR" sz="1000" b="1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r>
                            <a:rPr lang="en-US" altLang="ko-KR" sz="1000" dirty="0"/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Max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 Min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F01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걷다</a:t>
                          </a:r>
                          <a:r>
                            <a:rPr lang="en-US" altLang="ko-KR" sz="1000" dirty="0"/>
                            <a:t> </a:t>
                          </a:r>
                          <a:r>
                            <a:rPr lang="ko-KR" altLang="en-US" sz="1000" dirty="0"/>
                            <a:t>미끄러져 뒤로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7.757944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5.073939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2.684005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6.301454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-0.73177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2.805967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 </a:t>
                          </a:r>
                          <a:r>
                            <a:rPr lang="en-US" altLang="ko-KR" sz="1000" dirty="0"/>
                            <a:t>1.860167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F02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걷다 발에 걸려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7.001355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6.654317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0.347038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2.530295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-1.446381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0.948247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1.220345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F03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뛰다가 발에 걸려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8.24591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6.374672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1.871238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4.371886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-0.257668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1.924712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1.535424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F04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>
                              <a:highlight>
                                <a:srgbClr val="FFFF00"/>
                              </a:highlight>
                            </a:rPr>
                            <a:t>의자에 앉다가 뒤로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4.760352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4.372133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0.388219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3.166498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-0.939368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0.874971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1.138206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F05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의자에 앉아 있다가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6.395191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6.183306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0.211885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3.636061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-2.12501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1.428067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1.764677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F06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>
                              <a:highlight>
                                <a:srgbClr val="FFFF00"/>
                              </a:highlight>
                            </a:rPr>
                            <a:t>의자에 앉아 있다가 옆으로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4.604789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4.321554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0.283235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1.042793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-0.756239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0.550756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0.596936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F07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의자에 앉아 있다가 뒤로 넘어지기 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5.482061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4.955224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0.526837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4.020722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-1.687955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1.472589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1.80093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F08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의자에서 일어서다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6.8074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5.796074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1.011326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3.601161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-1.271201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1.378739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1.619218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F09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가만히 선 상태에서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6.335584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6.784611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-0.44903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1.799669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-1.290945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0.793092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0.830815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F10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가만히 선 상태에서 옆으로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5.032346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4.625196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0.40715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1.290233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-0.927072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0.621238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0.649337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F11</a:t>
                          </a:r>
                          <a:endParaRPr lang="ko-KR" altLang="en-US" sz="10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가만히 선 상태에서 뒤로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5.895556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5.077408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0.818148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2.675013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-0.296988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0.929406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1.080803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99524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6.210772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5.474403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0.736368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3.130526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-1.06642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1.24798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1.281533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7790502"/>
                      </a:ext>
                    </a:extLst>
                  </a:tr>
                  <a:tr h="299524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Scaling(8)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0.776346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0.6843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0.092046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0.391316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-0.1333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0.155998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0.160192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832965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0700465"/>
                  </p:ext>
                </p:extLst>
              </p:nvPr>
            </p:nvGraphicFramePr>
            <p:xfrm>
              <a:off x="1021415" y="1307978"/>
              <a:ext cx="9969992" cy="429005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34669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631323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659253814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27044" t="-1538" r="-603774" b="-99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24375" t="-1538" r="-500000" b="-99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524375" t="-1538" r="-400000" b="-99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628302" t="-1538" r="-302516" b="-99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23750" t="-1538" r="-200625" b="-99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F01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걷다</a:t>
                          </a:r>
                          <a:r>
                            <a:rPr lang="en-US" altLang="ko-KR" sz="1000" dirty="0"/>
                            <a:t> </a:t>
                          </a:r>
                          <a:r>
                            <a:rPr lang="ko-KR" altLang="en-US" sz="1000" dirty="0"/>
                            <a:t>미끄러져 뒤로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7.757944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5.073939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2.684005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6.301454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-0.73177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2.805967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 </a:t>
                          </a:r>
                          <a:r>
                            <a:rPr lang="en-US" altLang="ko-KR" sz="1000" dirty="0"/>
                            <a:t>1.860167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F02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걷다 발에 걸려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7.001355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6.654317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0.347038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2.530295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-1.446381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0.948247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1.220345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F03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뛰다가 발에 걸려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8.24591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6.374672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1.871238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4.371886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-0.257668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1.924712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1.535424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F04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>
                              <a:highlight>
                                <a:srgbClr val="FFFF00"/>
                              </a:highlight>
                            </a:rPr>
                            <a:t>의자에 앉다가 뒤로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4.760352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4.372133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0.388219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3.166498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-0.939368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0.874971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1.138206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F05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의자에 앉아 있다가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6.395191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6.183306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0.211885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3.636061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-2.12501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1.428067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1.764677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F06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>
                              <a:highlight>
                                <a:srgbClr val="FFFF00"/>
                              </a:highlight>
                            </a:rPr>
                            <a:t>의자에 앉아 있다가 옆으로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4.604789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4.321554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0.283235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1.042793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-0.756239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0.550756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>
                              <a:highlight>
                                <a:srgbClr val="FFFF00"/>
                              </a:highlight>
                            </a:rPr>
                            <a:t>0.596936</a:t>
                          </a:r>
                          <a:endParaRPr lang="ko-KR" altLang="en-US" sz="1000" dirty="0">
                            <a:highlight>
                              <a:srgbClr val="FFFF00"/>
                            </a:highlight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F07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의자에 앉아 있다가 뒤로 넘어지기 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5.482061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4.955224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0.526837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4.020722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-1.687955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1.472589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1.80093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F08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의자에서 일어서다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6.8074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5.796074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1.011326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3.601161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-1.271201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1.378739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1.619218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F09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가만히 선 상태에서 앞으로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6.335584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6.784611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-0.44903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1.799669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-1.290945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0.793092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0.830815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F10</a:t>
                          </a:r>
                          <a:endParaRPr lang="ko-KR" altLang="en-US" sz="10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가만히 선 상태에서 옆으로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5.032346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4.625196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0.40715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1.290233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-0.927072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0.621238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0.649337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F11</a:t>
                          </a:r>
                          <a:endParaRPr lang="ko-KR" altLang="en-US" sz="10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1000" dirty="0"/>
                            <a:t>가만히 선 상태에서 뒤로 넘어지기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5.895556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5.077408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0.818148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2.675013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-0.296988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0.929406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1.080803</a:t>
                          </a:r>
                          <a:endParaRPr lang="ko-KR" altLang="en-US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99524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6.210772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5.474403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0.736368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3.130526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-1.06642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1.24798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1.281533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7790502"/>
                      </a:ext>
                    </a:extLst>
                  </a:tr>
                  <a:tr h="299524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Scaling(8)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0.776346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0.6843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0.092046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0.391316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-0.1333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0.155998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0.160192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832965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그래픽 5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C9583CF2-2CE3-4FBC-935D-B01CC72AE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1314" y="5862415"/>
            <a:ext cx="651600" cy="65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9435AC-9879-4EDB-96D6-6098CC766FC2}"/>
              </a:ext>
            </a:extLst>
          </p:cNvPr>
          <p:cNvSpPr txBox="1"/>
          <p:nvPr/>
        </p:nvSpPr>
        <p:spPr>
          <a:xfrm>
            <a:off x="10336299" y="992247"/>
            <a:ext cx="8050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단위 </a:t>
            </a:r>
            <a:r>
              <a:rPr lang="en-US" altLang="ko-KR" sz="1200" dirty="0"/>
              <a:t>: G</a:t>
            </a:r>
            <a:endParaRPr lang="ko-KR" altLang="en-US" sz="1200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B045037D-93A5-4487-8B4D-E8412D77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802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참고</a:t>
            </a:r>
            <a:r>
              <a:rPr lang="en-US" altLang="ko-KR" dirty="0"/>
              <a:t>) </a:t>
            </a:r>
            <a:r>
              <a:rPr lang="en-US" altLang="ko-KR" dirty="0" err="1"/>
              <a:t>FallPredict_ADL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5491241"/>
                  </p:ext>
                </p:extLst>
              </p:nvPr>
            </p:nvGraphicFramePr>
            <p:xfrm>
              <a:off x="966516" y="1275610"/>
              <a:ext cx="10071393" cy="5120640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24193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743200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54454214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29952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00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altLang="ko-KR" sz="1000" b="1" i="1" smtClean="0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10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dirty="0"/>
                            <a:t>Diff(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endParaRPr lang="en-US" altLang="ko-KR" sz="1000" dirty="0"/>
                        </a:p>
                        <a:p>
                          <a:pPr algn="ctr" latinLnBrk="1"/>
                          <a:r>
                            <a:rPr lang="en-US" altLang="ko-KR" sz="1000" dirty="0"/>
                            <a:t>,</a:t>
                          </a:r>
                          <a:r>
                            <a:rPr lang="en-US" altLang="ko-KR" sz="1000" b="1" dirty="0">
                              <a:solidFill>
                                <a:srgbClr val="836967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altLang="ko-KR" sz="1000" b="1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r>
                            <a:rPr lang="en-US" altLang="ko-KR" sz="1000" dirty="0"/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Max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 Min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D01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간 서있기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-0.0166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-0.0066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-0.0421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 0.0166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허리를 구부리고 신발끈을 묶고 일어나기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0.0823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0.1049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-0.0226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0.6252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-0.2930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0.1543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0.2228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바닥에 있는 물건 집기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0.0107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-0.0107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-1.0570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-0.0804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0.0107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D04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부드럽게 점프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0.8656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0.0368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0.8288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0.9999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-0.0208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0.8302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0.2070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D05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바닥에 앉고 기다렸다 다시 일어나기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0.3099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0.0185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0.2914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0.8909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-0.0601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0.3128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0.3289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D06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걷다가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0.3230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0.5275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-0.2045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0.7412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-0.0411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0.3248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0.3136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D07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빠르게 걷다가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0.6029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0.5812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0.9111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-0.0452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0.5903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0.2846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D08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조깅하다가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0.8879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0.8771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0.9990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0.6204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0.8771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0.1243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D09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빠르게 조깅하다가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0.0253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0.9658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0.9945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0.9658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0.0322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D10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걷다가 비틀거리기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0.8213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0.0432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0.7781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0.9997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0.4690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0.7780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0.1832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D11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동안 의자에 앉아 있기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-0.0094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-0.012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소파에 기대어 </a:t>
                          </a:r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동안 앉아 있기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0.0019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-0.0019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-3.0324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-0.0101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0.0019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0.0040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5201890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의자에 앉았다 일어나기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0.1147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0.0544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0.0603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0.5988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-0.1148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0.1342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0.2360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331455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D14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빨리 의자에 앉았다 일어나기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0.2748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0.0607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0.2141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0.5888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-0.1199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0.2632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0.2877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5491753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D15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의자에서 </a:t>
                          </a:r>
                          <a:r>
                            <a:rPr lang="ko-KR" altLang="en-US" sz="800" dirty="0" err="1"/>
                            <a:t>일어나려다</a:t>
                          </a:r>
                          <a:r>
                            <a:rPr lang="ko-KR" altLang="en-US" sz="800" dirty="0"/>
                            <a:t> 다시 앉기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0.6811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0.545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0.9370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-0.2817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0.6047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0.3361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9919851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D16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소파에 앉아있다 </a:t>
                          </a:r>
                          <a:r>
                            <a:rPr lang="ko-KR" altLang="en-US" sz="800" dirty="0" err="1"/>
                            <a:t>일어남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0.0459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0.0935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0.6167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-0.1177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0.1430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0.2342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2254156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D17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동안 침대에 누워 있기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734615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D18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앉아있다 침대에 눕고 일어나기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0.0259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0.0251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0.6759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-0.0173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0.0268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62170482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D19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800" dirty="0"/>
                            <a:t>앉아있다 침대에 눕고 일어나기 </a:t>
                          </a:r>
                          <a:r>
                            <a:rPr lang="en-US" altLang="ko-KR" sz="800" dirty="0"/>
                            <a:t>(</a:t>
                          </a:r>
                          <a:r>
                            <a:rPr lang="ko-KR" altLang="en-US" sz="800" dirty="0"/>
                            <a:t>빠르게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0.0282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0.0281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0.5374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-0.0018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0.1233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0516877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D20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계단 빠르게 오르내리기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0.4047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0.0339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0.3708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0.7492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-0.1694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0.4067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0.3118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1081121"/>
                      </a:ext>
                    </a:extLst>
                  </a:tr>
                  <a:tr h="14400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D21</a:t>
                          </a:r>
                          <a:endParaRPr lang="ko-KR" altLang="en-US" sz="8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800" dirty="0"/>
                            <a:t>계단 빠르게 오르내리기</a:t>
                          </a:r>
                          <a:r>
                            <a:rPr lang="en-US" altLang="ko-KR" sz="800" dirty="0"/>
                            <a:t>(</a:t>
                          </a:r>
                          <a:r>
                            <a:rPr lang="ko-KR" altLang="en-US" sz="800" dirty="0"/>
                            <a:t>빠르게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0.4954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0.0340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0.4614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0.7788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-0.1025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0.4827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1926353"/>
                      </a:ext>
                    </a:extLst>
                  </a:tr>
                  <a:tr h="0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0.21642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0.03678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0.17964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0.24502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-0.09352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0.20916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0.19842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406497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5491241"/>
                  </p:ext>
                </p:extLst>
              </p:nvPr>
            </p:nvGraphicFramePr>
            <p:xfrm>
              <a:off x="966516" y="1275610"/>
              <a:ext cx="10071393" cy="5120640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24193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743200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54454214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35000" t="-1538" r="-599375" b="-12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37736" t="-1538" r="-503145" b="-12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534375" t="-1538" r="-400000" b="-12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638365" t="-1538" r="-302516" b="-12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33750" t="-1538" r="-200625" b="-12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D01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간 서있기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-0.0166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-0.0066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-0.0421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 0.0166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허리를 구부리고 신발끈을 묶고 일어나기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0.0823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0.1049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-0.0226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0.6252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-0.2930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0.1543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0.2228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바닥에 있는 물건 집기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0.0107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-0.0107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-1.0570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-0.0804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0.0107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D04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부드럽게 점프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0.8656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0.0368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0.8288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0.9999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-0.0208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0.8302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0.2070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D05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바닥에 앉고 기다렸다 다시 일어나기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0.3099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0.0185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0.2914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0.8909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-0.0601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0.3128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0.3289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D06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걷다가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0.3230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0.5275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-0.2045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0.7412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-0.0411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0.3248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0.3136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D07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빠르게 걷다가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0.6029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0.5812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0.9111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-0.0452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0.5903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0.2846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D08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조깅하다가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0.8879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0.0108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0.8771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0.9990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0.6204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0.8771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0.1243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D09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빠르게 조깅하다가 돌기</a:t>
                          </a:r>
                          <a:r>
                            <a:rPr lang="en-US" altLang="ko-KR" sz="800" dirty="0"/>
                            <a:t>(4m)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0.0253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0.9658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0.9945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0.8747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0.9658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0.0322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D10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걷다가 비틀거리기</a:t>
                          </a:r>
                          <a:endParaRPr lang="en-US" altLang="ko-KR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0.8213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0.0432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0.7781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0.9997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0.4690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0.7780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0.1832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D11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동안 의자에 앉아 있기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-0.0094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-0.004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-0.012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D12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소파에 기대어 </a:t>
                          </a:r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동안 앉아 있기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0.0019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-0.0019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-3.0324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-0.0101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0.0019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0.0040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5201890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D13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의자에 앉았다 일어나기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0.1147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0.0544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0.0603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0.5988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-0.1148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0.1342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0.2360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331455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D14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빨리 의자에 앉았다 일어나기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0.2748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0.0607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0.2141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0.5888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-0.1199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0.2632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0.2877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5491753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D15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의자에서 </a:t>
                          </a:r>
                          <a:r>
                            <a:rPr lang="ko-KR" altLang="en-US" sz="800" dirty="0" err="1"/>
                            <a:t>일어나려다</a:t>
                          </a:r>
                          <a:r>
                            <a:rPr lang="ko-KR" altLang="en-US" sz="800" dirty="0"/>
                            <a:t> 다시 앉기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0.6811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0.545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0.9370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-0.2817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0.6047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0.3361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9919851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D16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소파에 앉아있다 </a:t>
                          </a:r>
                          <a:r>
                            <a:rPr lang="ko-KR" altLang="en-US" sz="800" dirty="0" err="1"/>
                            <a:t>일어남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0.0459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0.0935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0.6167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-0.1177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0.1430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0.2342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2254156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D17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30</a:t>
                          </a:r>
                          <a:r>
                            <a:rPr lang="ko-KR" altLang="en-US" sz="800" dirty="0"/>
                            <a:t>초 동안 침대에 누워 있기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734615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D18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앉아있다 침대에 눕고 일어나기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0.0259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0.0008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0.0251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0.6759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-0.0173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0.0268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0.1327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62170482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D19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800" dirty="0"/>
                            <a:t>앉아있다 침대에 눕고 일어나기 </a:t>
                          </a:r>
                          <a:r>
                            <a:rPr lang="en-US" altLang="ko-KR" sz="800" dirty="0"/>
                            <a:t>(</a:t>
                          </a:r>
                          <a:r>
                            <a:rPr lang="ko-KR" altLang="en-US" sz="800" dirty="0"/>
                            <a:t>빠르게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0.0282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0.0001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0.0281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0.5374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-0.0018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0.0284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0.1233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0516877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D20</a:t>
                          </a:r>
                          <a:endParaRPr lang="ko-KR" altLang="en-US" sz="8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800" dirty="0"/>
                            <a:t>계단 빠르게 오르내리기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0.4047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0.0339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0.3708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0.7492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-0.1694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0.4067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0.3118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1081121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D21</a:t>
                          </a:r>
                          <a:endParaRPr lang="ko-KR" altLang="en-US" sz="8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800" dirty="0"/>
                            <a:t>계단 빠르게 오르내리기</a:t>
                          </a:r>
                          <a:r>
                            <a:rPr lang="en-US" altLang="ko-KR" sz="800" dirty="0"/>
                            <a:t>(</a:t>
                          </a:r>
                          <a:r>
                            <a:rPr lang="ko-KR" altLang="en-US" sz="800" dirty="0"/>
                            <a:t>빠르게</a:t>
                          </a:r>
                          <a:r>
                            <a:rPr lang="en-US" altLang="ko-KR" sz="800" dirty="0"/>
                            <a:t>)</a:t>
                          </a:r>
                          <a:endParaRPr lang="ko-KR" altLang="en-US" sz="8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0.4954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0.0340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0.4614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0.7788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-0.1025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0.4827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800" dirty="0"/>
                            <a:t>0.3184</a:t>
                          </a:r>
                          <a:endParaRPr lang="ko-KR" altLang="en-US" sz="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1926353"/>
                      </a:ext>
                    </a:extLst>
                  </a:tr>
                  <a:tr h="243840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0.21642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0.03678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0.17964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0.24502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-0.09352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0.20916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0.19842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406497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그래픽 3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83048E8B-1EC3-4A65-B6F2-B0BCB53D6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7121" y="5866675"/>
            <a:ext cx="651600" cy="651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A80ED0-E769-4895-BF0E-3A4B985082D5}"/>
              </a:ext>
            </a:extLst>
          </p:cNvPr>
          <p:cNvSpPr txBox="1"/>
          <p:nvPr/>
        </p:nvSpPr>
        <p:spPr>
          <a:xfrm>
            <a:off x="10277315" y="921148"/>
            <a:ext cx="760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단위 </a:t>
            </a:r>
            <a:r>
              <a:rPr lang="en-US" altLang="ko-KR" sz="1200" dirty="0"/>
              <a:t>: %</a:t>
            </a:r>
            <a:endParaRPr lang="ko-KR" altLang="en-US" sz="1200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3EBA5D8-B0B3-4ACF-96AB-53C66A8CA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68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참고</a:t>
            </a:r>
            <a:r>
              <a:rPr lang="en-US" altLang="ko-KR" dirty="0"/>
              <a:t>) </a:t>
            </a:r>
            <a:r>
              <a:rPr lang="en-US" altLang="ko-KR" dirty="0" err="1"/>
              <a:t>FallPredict_FALL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8526994"/>
                  </p:ext>
                </p:extLst>
              </p:nvPr>
            </p:nvGraphicFramePr>
            <p:xfrm>
              <a:off x="1069921" y="1275610"/>
              <a:ext cx="9972002" cy="5080545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34777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631853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659253814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393428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00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altLang="ko-KR" sz="1000" b="1" i="1" smtClean="0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10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000" b="1" i="0" smtClean="0">
                                    <a:latin typeface="Cambria Math" panose="02040503050406030204" pitchFamily="18" charset="0"/>
                                  </a:rPr>
                                  <m:t>𝐌𝐞𝐚𝐧</m:t>
                                </m:r>
                              </m:oMath>
                            </m:oMathPara>
                          </a14:m>
                          <a:endParaRPr lang="en-US" altLang="ko-KR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dirty="0"/>
                            <a:t>Diff(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endParaRPr lang="en-US" altLang="ko-KR" sz="1000" dirty="0"/>
                        </a:p>
                        <a:p>
                          <a:pPr algn="ctr" latinLnBrk="1"/>
                          <a:r>
                            <a:rPr lang="en-US" altLang="ko-KR" sz="1000" dirty="0"/>
                            <a:t>,</a:t>
                          </a:r>
                          <a:r>
                            <a:rPr lang="en-US" altLang="ko-KR" sz="1000" b="1" dirty="0">
                              <a:solidFill>
                                <a:srgbClr val="836967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altLang="ko-KR" sz="1000" b="1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000" b="1" i="0" smtClean="0">
                                  <a:latin typeface="Cambria Math" panose="02040503050406030204" pitchFamily="18" charset="0"/>
                                </a:rPr>
                                <m:t>𝐌𝐞𝐚𝐧</m:t>
                              </m:r>
                            </m:oMath>
                          </a14:m>
                          <a:r>
                            <a:rPr lang="en-US" altLang="ko-KR" sz="1000" dirty="0"/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Max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Error(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sz="10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sz="100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00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ko-KR" sz="1000" dirty="0"/>
                            <a:t>)  Min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F01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앉다가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0.9926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0.8177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0.1749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0.8204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-0.2213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0.1896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0.2347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F02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앉다가 뒤로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0.9314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0.3135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0.6179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0.9433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0.1640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0.6179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0.2345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F03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앉다가 옆으로 넘어짐</a:t>
                          </a:r>
                          <a:endParaRPr lang="en-US" altLang="ko-KR" sz="900" dirty="0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0.9351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0.5265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0.4086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0.9489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-0.1702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0.4299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0.3548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F04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일어나면서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0.9819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0.8860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0.0959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0.4794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-0.1553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0.1250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0.1575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F05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일어나면서 옆으로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0.9172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0.5363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0.3809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0.8877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-0.3318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0.4106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0.3377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F06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기절하듯이 앉은 상태에서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0.9505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0.8986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0.0519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0.8779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-0.3353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0.1218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0.2104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F07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기절하듯이 앉은 상태에서 옆으로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0.8731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0.7868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0.0863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0.4539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-0.2598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0.1228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0.1514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F08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기절하듯이 앉은 상태에서 뒤로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0.8446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0.6084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0.2362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0.9059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-0.9360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0.3668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0.4023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F09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보행 중 기절하듯이 전방으로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0.9681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0.8676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0.1005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0.7261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-0.4108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0.1604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0.2467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F10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보행 중 기절하듯이 손으로 잡으며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0.9306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0.5236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0.407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0.9326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-0.4201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0.4370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0.2893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F11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장애물에 걸려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0.8716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0.9790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-0.1074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0.2385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-1.0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0.1484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0.2776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F12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장애물에 걸려 조깅하다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0.7891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0.9541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-0.165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0.8411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-1.0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0.2549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0.3660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413558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900" dirty="0"/>
                            <a:t>F13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미끄러져 보행 중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0.9274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0.8206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0.1068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0.9465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-1.0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0.2494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0.3894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7097656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900" dirty="0"/>
                            <a:t>F14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미끄러져 보행 중 옆으로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0.9041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0.5617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0.3424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0.9795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-0.2563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0.3740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0.3696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4196671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900" dirty="0"/>
                            <a:t>F15</a:t>
                          </a:r>
                          <a:endParaRPr lang="ko-KR" altLang="en-US" sz="900" dirty="0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미끄러져 보행 중 뒤로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0.9409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0.5459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0.395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0.9597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-0.3361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0.4185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0.2684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6200234"/>
                      </a:ext>
                    </a:extLst>
                  </a:tr>
                  <a:tr h="242109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0.890375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0.720575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0.1698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0.9317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-0.6481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0.3242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0.34835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621732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표 6">
                <a:extLst>
                  <a:ext uri="{FF2B5EF4-FFF2-40B4-BE49-F238E27FC236}">
                    <a16:creationId xmlns:a16="http://schemas.microsoft.com/office/drawing/2014/main" id="{58516E9A-069F-48D6-B420-35BEC7BE25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8526994"/>
                  </p:ext>
                </p:extLst>
              </p:nvPr>
            </p:nvGraphicFramePr>
            <p:xfrm>
              <a:off x="1069921" y="1275610"/>
              <a:ext cx="9972002" cy="5080545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534777">
                      <a:extLst>
                        <a:ext uri="{9D8B030D-6E8A-4147-A177-3AD203B41FA5}">
                          <a16:colId xmlns:a16="http://schemas.microsoft.com/office/drawing/2014/main" val="1349808299"/>
                        </a:ext>
                      </a:extLst>
                    </a:gridCol>
                    <a:gridCol w="2631853">
                      <a:extLst>
                        <a:ext uri="{9D8B030D-6E8A-4147-A177-3AD203B41FA5}">
                          <a16:colId xmlns:a16="http://schemas.microsoft.com/office/drawing/2014/main" val="1831544285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3600782669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1246074028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659253814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4205644315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1637040429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3170271414"/>
                        </a:ext>
                      </a:extLst>
                    </a:gridCol>
                    <a:gridCol w="972196">
                      <a:extLst>
                        <a:ext uri="{9D8B030D-6E8A-4147-A177-3AD203B41FA5}">
                          <a16:colId xmlns:a16="http://schemas.microsoft.com/office/drawing/2014/main" val="321366028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Num</a:t>
                          </a:r>
                          <a:endParaRPr lang="ko-KR" altLang="en-US" sz="1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000" dirty="0"/>
                            <a:t>Details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27044" t="-1538" r="-603774" b="-11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24375" t="-1538" r="-500000" b="-11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524375" t="-1538" r="-400000" b="-11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628302" t="-1538" r="-302516" b="-11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23750" t="-1538" r="-200625" b="-11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/>
                            <a:t>MAE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000" dirty="0" err="1"/>
                            <a:t>Error_STD</a:t>
                          </a:r>
                          <a:endParaRPr lang="en-US" altLang="ko-KR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1697043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F01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앉다가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0.9926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0.8177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0.1749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0.8204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-0.2213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0.1896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0.2347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581205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F02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앉다가 뒤로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0.9314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0.3135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0.6179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0.9433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0.1640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0.6179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0.2345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5092793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F03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앉다가 옆으로 넘어짐</a:t>
                          </a:r>
                          <a:endParaRPr lang="en-US" altLang="ko-KR" sz="900" dirty="0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0.9351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0.5265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0.4086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0.9489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-0.1702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0.4299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0.3548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7982647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F04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일어나면서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0.9819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0.8860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0.0959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0.4794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-0.1553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0.1250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0.1575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1544251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F05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일어나면서 옆으로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0.9172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0.5363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0.3809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0.8877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-0.3318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0.4106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0.3377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278763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F06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기절하듯이 앉은 상태에서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0.9505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0.8986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0.0519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0.8779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-0.3353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0.1218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0.2104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6128225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F07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기절하듯이 앉은 상태에서 옆으로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0.8731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0.7868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0.0863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0.4539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-0.2598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0.1228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0.1514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158035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F08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기절하듯이 앉은 상태에서 뒤로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0.8446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0.6084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0.2362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0.9059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-0.9360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0.3668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0.4023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3859267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F09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보행 중 기절하듯이 전방으로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0.9681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0.8676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0.1005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0.7261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-0.4108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0.1604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0.2467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1511313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F10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900" dirty="0"/>
                            <a:t>보행 중 기절하듯이 손으로 잡으며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0.9306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0.5236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0.407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0.9326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-0.4201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0.4370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0.2893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079092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F11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장애물에 걸려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0.8716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0.9790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-0.1074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0.2385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-1.0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0.1484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0.2776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43316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F12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장애물에 걸려 조깅하다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0.7891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0.9541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-0.165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0.8411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-1.0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0.2549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0.3660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4135588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900" dirty="0"/>
                            <a:t>F13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미끄러져 보행 중 앞으로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0.9274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0.8206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0.1068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0.9465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-1.0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0.2494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0.3894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7097656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900" dirty="0"/>
                            <a:t>F14</a:t>
                          </a:r>
                          <a:endParaRPr lang="ko-KR" altLang="en-US" sz="9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미끄러져 보행 중 옆으로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0.9041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0.5617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0.3424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0.9795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-0.2563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0.3740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0.3696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4196671"/>
                      </a:ext>
                    </a:extLst>
                  </a:tr>
                  <a:tr h="2960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900" dirty="0"/>
                            <a:t>F15</a:t>
                          </a:r>
                          <a:endParaRPr lang="ko-KR" altLang="en-US" sz="900" dirty="0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ko-KR" altLang="en-US" sz="900" dirty="0"/>
                            <a:t>미끄러져 보행 중 뒤로 넘어짐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0.9409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0.5459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 0.395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0.9597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-0.3361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0.4185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900" dirty="0"/>
                            <a:t>0.2684</a:t>
                          </a:r>
                          <a:endParaRPr lang="ko-KR" altLang="en-US" sz="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6200234"/>
                      </a:ext>
                    </a:extLst>
                  </a:tr>
                  <a:tr h="243840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1000" dirty="0"/>
                            <a:t>전체 평균</a:t>
                          </a:r>
                          <a:endParaRPr lang="en-US" altLang="ko-KR" sz="1000" dirty="0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10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0.890375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0.720575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0.1698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0.9317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-0.6481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0.3242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0.34835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62173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그래픽 5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C9583CF2-2CE3-4FBC-935D-B01CC72AE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1314" y="5862415"/>
            <a:ext cx="651600" cy="651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DA2927-9C26-41C3-872E-18967FDE1208}"/>
              </a:ext>
            </a:extLst>
          </p:cNvPr>
          <p:cNvSpPr txBox="1"/>
          <p:nvPr/>
        </p:nvSpPr>
        <p:spPr>
          <a:xfrm>
            <a:off x="10380720" y="921148"/>
            <a:ext cx="760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단위 </a:t>
            </a:r>
            <a:r>
              <a:rPr lang="en-US" altLang="ko-KR" sz="1200" dirty="0"/>
              <a:t>: %</a:t>
            </a:r>
            <a:endParaRPr lang="ko-KR" altLang="en-US" sz="12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5D607E9-7F21-4464-B48C-443D857E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24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데이터셋 설명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943337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CBE4B0-7105-43BE-B5DC-FEA50C96A0D0}"/>
              </a:ext>
            </a:extLst>
          </p:cNvPr>
          <p:cNvSpPr txBox="1"/>
          <p:nvPr/>
        </p:nvSpPr>
        <p:spPr>
          <a:xfrm>
            <a:off x="905256" y="1432816"/>
            <a:ext cx="1031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남</a:t>
            </a:r>
            <a:r>
              <a:rPr lang="en-US" altLang="ko-KR" dirty="0"/>
              <a:t>/</a:t>
            </a:r>
            <a:r>
              <a:rPr lang="ko-KR" altLang="en-US" dirty="0"/>
              <a:t>여 각각 </a:t>
            </a:r>
            <a:r>
              <a:rPr lang="en-US" altLang="ko-KR" dirty="0"/>
              <a:t>10</a:t>
            </a:r>
            <a:r>
              <a:rPr lang="ko-KR" altLang="en-US" dirty="0"/>
              <a:t>명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/>
              <a:t>일상생활동작 </a:t>
            </a:r>
            <a:r>
              <a:rPr lang="en-US" altLang="ko-KR" dirty="0"/>
              <a:t>(ADL) :14 </a:t>
            </a:r>
            <a:r>
              <a:rPr lang="ko-KR" altLang="en-US" dirty="0"/>
              <a:t>개 </a:t>
            </a:r>
            <a:r>
              <a:rPr lang="en-US" altLang="ko-KR" dirty="0"/>
              <a:t>/ </a:t>
            </a:r>
            <a:r>
              <a:rPr lang="ko-KR" altLang="en-US" dirty="0"/>
              <a:t>낙상 동작 </a:t>
            </a:r>
            <a:r>
              <a:rPr lang="en-US" altLang="ko-KR" dirty="0"/>
              <a:t>(FALL) : 11</a:t>
            </a:r>
            <a:r>
              <a:rPr lang="ko-KR" altLang="en-US" dirty="0"/>
              <a:t>개 </a:t>
            </a:r>
            <a:endParaRPr lang="en-US" altLang="ko-KR" dirty="0"/>
          </a:p>
          <a:p>
            <a:endParaRPr lang="ko-KR" altLang="en-US" dirty="0"/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CCED853D-B5E3-4BC2-B617-34F2D7ACB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511389"/>
              </p:ext>
            </p:extLst>
          </p:nvPr>
        </p:nvGraphicFramePr>
        <p:xfrm>
          <a:off x="1364488" y="2261828"/>
          <a:ext cx="3478783" cy="384694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20252">
                  <a:extLst>
                    <a:ext uri="{9D8B030D-6E8A-4147-A177-3AD203B41FA5}">
                      <a16:colId xmlns:a16="http://schemas.microsoft.com/office/drawing/2014/main" val="1349808299"/>
                    </a:ext>
                  </a:extLst>
                </a:gridCol>
                <a:gridCol w="2958531">
                  <a:extLst>
                    <a:ext uri="{9D8B030D-6E8A-4147-A177-3AD203B41FA5}">
                      <a16:colId xmlns:a16="http://schemas.microsoft.com/office/drawing/2014/main" val="1831544285"/>
                    </a:ext>
                  </a:extLst>
                </a:gridCol>
              </a:tblGrid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Num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7043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서있기 </a:t>
                      </a:r>
                      <a:r>
                        <a:rPr lang="en-US" altLang="ko-KR" sz="1000" dirty="0"/>
                        <a:t>(30</a:t>
                      </a:r>
                      <a:r>
                        <a:rPr lang="ko-KR" altLang="en-US" sz="1000" dirty="0"/>
                        <a:t>초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58120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D02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바닥에 앉았다 일어서기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092793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D03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신발 끈 묶고 다시 일어서기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982647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D04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허리 굽혀 물건 줍기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44251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D05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편한 속도로 걷기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왕복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278763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D06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편한 속도로 뛰기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왕복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12822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D07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걷다가 발 헛디디고 균형잡기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15803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제자리에서 발 번갈아 뛰기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59267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D09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제자리에서 가볍게 점프하기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511313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D10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편한 속도로 계단 올라갔다 내려오기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79092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D11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등받이 없는 의자에 천천히 앉았다 일어서기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43316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D12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등받이 없는 의자에서 일어서다 다시 앉기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201890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D13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매트리스에 걸터앉은 후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누웠다 다시 앉기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3145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D14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매트리스에 앉았다 일어서기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491753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6993CA71-09FB-4010-A445-A60FA73D5E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837116"/>
              </p:ext>
            </p:extLst>
          </p:nvPr>
        </p:nvGraphicFramePr>
        <p:xfrm>
          <a:off x="5887720" y="2261828"/>
          <a:ext cx="3478783" cy="307755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20252">
                  <a:extLst>
                    <a:ext uri="{9D8B030D-6E8A-4147-A177-3AD203B41FA5}">
                      <a16:colId xmlns:a16="http://schemas.microsoft.com/office/drawing/2014/main" val="1349808299"/>
                    </a:ext>
                  </a:extLst>
                </a:gridCol>
                <a:gridCol w="2958531">
                  <a:extLst>
                    <a:ext uri="{9D8B030D-6E8A-4147-A177-3AD203B41FA5}">
                      <a16:colId xmlns:a16="http://schemas.microsoft.com/office/drawing/2014/main" val="1831544285"/>
                    </a:ext>
                  </a:extLst>
                </a:gridCol>
              </a:tblGrid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Num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7043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걷다</a:t>
                      </a:r>
                      <a:r>
                        <a:rPr lang="en-US" altLang="ko-KR" sz="1000" dirty="0"/>
                        <a:t> </a:t>
                      </a:r>
                      <a:r>
                        <a:rPr lang="ko-KR" altLang="en-US" sz="1000" dirty="0"/>
                        <a:t>미끄러져 뒤로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58120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F02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걷다 발에 걸려 앞으로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092793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F03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뛰다가 발에 걸려 앞으로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982647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F04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의자에 앉다가 뒤로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44251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F05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의자에 앉아 있다가 앞으로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278763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F06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의자에 앉아 있다가 옆으로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12822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F07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의자에 앉아 있다가 뒤로 넘어지기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158035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의자에서 일어서다 앞으로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59267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F09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가만히 선 상태에서 앞으로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511313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F10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가만히 선 상태에서 옆으로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790928"/>
                  </a:ext>
                </a:extLst>
              </a:tr>
              <a:tr h="2564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F11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가만히 선 상태에서 뒤로 넘어지기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433168"/>
                  </a:ext>
                </a:extLst>
              </a:tr>
            </a:tbl>
          </a:graphicData>
        </a:graphic>
      </p:graphicFrame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C17710E-E6AB-4E74-A560-1E573E031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90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데이터셋 설명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943337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5A9BBE7-2E8B-4FB6-AD3C-33C0361122EC}"/>
              </a:ext>
            </a:extLst>
          </p:cNvPr>
          <p:cNvGrpSpPr/>
          <p:nvPr/>
        </p:nvGrpSpPr>
        <p:grpSpPr>
          <a:xfrm>
            <a:off x="2060453" y="1526706"/>
            <a:ext cx="3129744" cy="4782359"/>
            <a:chOff x="4622577" y="964720"/>
            <a:chExt cx="3129744" cy="502971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0CE7A8F-718D-42CF-A96D-AB3A2BF7BCA3}"/>
                </a:ext>
              </a:extLst>
            </p:cNvPr>
            <p:cNvGrpSpPr/>
            <p:nvPr/>
          </p:nvGrpSpPr>
          <p:grpSpPr>
            <a:xfrm>
              <a:off x="4622577" y="964720"/>
              <a:ext cx="3129744" cy="5029712"/>
              <a:chOff x="5672166" y="740533"/>
              <a:chExt cx="3129744" cy="5029712"/>
            </a:xfrm>
          </p:grpSpPr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124316B3-81FB-43E8-B33C-1378B6625458}"/>
                  </a:ext>
                </a:extLst>
              </p:cNvPr>
              <p:cNvSpPr/>
              <p:nvPr/>
            </p:nvSpPr>
            <p:spPr>
              <a:xfrm>
                <a:off x="5673228" y="740533"/>
                <a:ext cx="3128682" cy="536067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YS Data</a:t>
                </a:r>
                <a:endParaRPr lang="ko-KR" altLang="en-US" dirty="0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E6358B52-F618-490D-9E47-0D9EC98E97D1}"/>
                  </a:ext>
                </a:extLst>
              </p:cNvPr>
              <p:cNvSpPr/>
              <p:nvPr/>
            </p:nvSpPr>
            <p:spPr>
              <a:xfrm>
                <a:off x="5672166" y="1276600"/>
                <a:ext cx="3129743" cy="4493645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lvl="1"/>
                <a:endParaRPr lang="en-US" altLang="ko-KR" dirty="0"/>
              </a:p>
              <a:p>
                <a:pPr algn="ctr"/>
                <a:r>
                  <a:rPr lang="en-US" altLang="ko-KR" dirty="0"/>
                  <a:t>&lt;X Sens Dot&gt;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Acc : ± 16G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Gyro : 2000 degree/s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 err="1"/>
                  <a:t>Smapling</a:t>
                </a:r>
                <a:r>
                  <a:rPr lang="en-US" altLang="ko-KR" dirty="0"/>
                  <a:t> rate : 60HZ</a:t>
                </a:r>
              </a:p>
              <a:p>
                <a:endParaRPr lang="en-US" altLang="ko-KR" dirty="0"/>
              </a:p>
              <a:p>
                <a:pPr algn="ctr"/>
                <a:r>
                  <a:rPr lang="en-US" altLang="ko-KR" dirty="0"/>
                  <a:t>&lt;</a:t>
                </a:r>
                <a:r>
                  <a:rPr lang="ko-KR" altLang="en-US" dirty="0"/>
                  <a:t>센서 축</a:t>
                </a:r>
                <a:r>
                  <a:rPr lang="en-US" altLang="ko-KR" dirty="0"/>
                  <a:t>&gt;</a:t>
                </a:r>
              </a:p>
              <a:p>
                <a:endParaRPr lang="ko-KR" altLang="en-US" dirty="0"/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81992BC0-C80F-4FD7-8F4E-7BACCBB5E651}"/>
                </a:ext>
              </a:extLst>
            </p:cNvPr>
            <p:cNvGrpSpPr/>
            <p:nvPr/>
          </p:nvGrpSpPr>
          <p:grpSpPr>
            <a:xfrm>
              <a:off x="5256009" y="3663332"/>
              <a:ext cx="1685544" cy="2113269"/>
              <a:chOff x="1934497" y="3457772"/>
              <a:chExt cx="1685544" cy="211326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F7F547-5D0A-4B41-9A65-BB2CF370D0B6}"/>
                  </a:ext>
                </a:extLst>
              </p:cNvPr>
              <p:cNvSpPr txBox="1"/>
              <p:nvPr/>
            </p:nvSpPr>
            <p:spPr>
              <a:xfrm>
                <a:off x="1934497" y="5201709"/>
                <a:ext cx="2926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Z</a:t>
                </a:r>
                <a:endParaRPr lang="ko-KR" altLang="en-US" dirty="0"/>
              </a:p>
            </p:txBody>
          </p: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id="{84F4A59A-E6E7-43A3-91B2-84BBED8A2602}"/>
                  </a:ext>
                </a:extLst>
              </p:cNvPr>
              <p:cNvGrpSpPr/>
              <p:nvPr/>
            </p:nvGrpSpPr>
            <p:grpSpPr>
              <a:xfrm>
                <a:off x="2318545" y="3457772"/>
                <a:ext cx="1301496" cy="2094981"/>
                <a:chOff x="2318545" y="3457772"/>
                <a:chExt cx="1301496" cy="2094981"/>
              </a:xfrm>
            </p:grpSpPr>
            <p:cxnSp>
              <p:nvCxnSpPr>
                <p:cNvPr id="7" name="직선 화살표 연결선 6">
                  <a:extLst>
                    <a:ext uri="{FF2B5EF4-FFF2-40B4-BE49-F238E27FC236}">
                      <a16:creationId xmlns:a16="http://schemas.microsoft.com/office/drawing/2014/main" id="{A9D8F5D2-D4CD-45F9-8B3B-CE1EC9D882F4}"/>
                    </a:ext>
                  </a:extLst>
                </p:cNvPr>
                <p:cNvCxnSpPr/>
                <p:nvPr/>
              </p:nvCxnSpPr>
              <p:spPr>
                <a:xfrm>
                  <a:off x="2336833" y="4318313"/>
                  <a:ext cx="0" cy="123444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직선 화살표 연결선 10">
                  <a:extLst>
                    <a:ext uri="{FF2B5EF4-FFF2-40B4-BE49-F238E27FC236}">
                      <a16:creationId xmlns:a16="http://schemas.microsoft.com/office/drawing/2014/main" id="{F0A86BCF-4E13-4AD1-82F6-9F5BE36A43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36833" y="4336601"/>
                  <a:ext cx="1283208" cy="0"/>
                </a:xfrm>
                <a:prstGeom prst="straightConnector1">
                  <a:avLst/>
                </a:prstGeom>
                <a:ln w="57150">
                  <a:tailEnd type="triangle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직선 화살표 연결선 11">
                  <a:extLst>
                    <a:ext uri="{FF2B5EF4-FFF2-40B4-BE49-F238E27FC236}">
                      <a16:creationId xmlns:a16="http://schemas.microsoft.com/office/drawing/2014/main" id="{7B1D7FCC-7031-421A-B564-A5B1CD12D7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318545" y="3457772"/>
                  <a:ext cx="1091184" cy="873738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F13CD12-3BB1-456B-8556-5E2D09F4A9C1}"/>
                    </a:ext>
                  </a:extLst>
                </p:cNvPr>
                <p:cNvSpPr txBox="1"/>
                <p:nvPr/>
              </p:nvSpPr>
              <p:spPr>
                <a:xfrm>
                  <a:off x="3327433" y="4336601"/>
                  <a:ext cx="29260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dirty="0"/>
                    <a:t>Y</a:t>
                  </a:r>
                  <a:endParaRPr lang="ko-KR" altLang="en-US" dirty="0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8649799-D571-47C1-9B38-437619CA092F}"/>
                    </a:ext>
                  </a:extLst>
                </p:cNvPr>
                <p:cNvSpPr txBox="1"/>
                <p:nvPr/>
              </p:nvSpPr>
              <p:spPr>
                <a:xfrm>
                  <a:off x="3327434" y="3490060"/>
                  <a:ext cx="29260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dirty="0"/>
                    <a:t>X</a:t>
                  </a:r>
                  <a:endParaRPr lang="ko-KR" altLang="en-US" dirty="0"/>
                </a:p>
              </p:txBody>
            </p:sp>
          </p:grp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DFF9FDA-CF35-4ADA-8708-114FDF9D492C}"/>
              </a:ext>
            </a:extLst>
          </p:cNvPr>
          <p:cNvGrpSpPr/>
          <p:nvPr/>
        </p:nvGrpSpPr>
        <p:grpSpPr>
          <a:xfrm>
            <a:off x="7314753" y="1526705"/>
            <a:ext cx="3129744" cy="4782360"/>
            <a:chOff x="5672166" y="740533"/>
            <a:chExt cx="3129744" cy="5029712"/>
          </a:xfrm>
        </p:grpSpPr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65AD473-BA4D-4441-835D-01B9B6ABB4D8}"/>
                </a:ext>
              </a:extLst>
            </p:cNvPr>
            <p:cNvSpPr/>
            <p:nvPr/>
          </p:nvSpPr>
          <p:spPr>
            <a:xfrm>
              <a:off x="5673228" y="740533"/>
              <a:ext cx="3128682" cy="53606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8575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KFALL</a:t>
              </a:r>
              <a:endParaRPr lang="ko-KR" altLang="en-US" dirty="0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F7CD8DD-8CC4-4D9F-AA71-74947DA045E9}"/>
                </a:ext>
              </a:extLst>
            </p:cNvPr>
            <p:cNvSpPr/>
            <p:nvPr/>
          </p:nvSpPr>
          <p:spPr>
            <a:xfrm>
              <a:off x="5672166" y="1276600"/>
              <a:ext cx="3129743" cy="449364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lvl="1"/>
              <a:endParaRPr lang="en-US" altLang="ko-KR" dirty="0"/>
            </a:p>
            <a:p>
              <a:pPr algn="ctr"/>
              <a:r>
                <a:rPr lang="en-US" altLang="ko-KR" dirty="0"/>
                <a:t>&lt;IMU Sensor&gt;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dirty="0"/>
                <a:t>Acc : ± 4G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dirty="0"/>
                <a:t>Gyro : 2000 degree/s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dirty="0" err="1"/>
                <a:t>Smapling</a:t>
              </a:r>
              <a:r>
                <a:rPr lang="en-US" altLang="ko-KR" dirty="0"/>
                <a:t> rate : 100HZ</a:t>
              </a:r>
            </a:p>
            <a:p>
              <a:endParaRPr lang="en-US" altLang="ko-KR" dirty="0"/>
            </a:p>
            <a:p>
              <a:pPr algn="ctr"/>
              <a:r>
                <a:rPr lang="en-US" altLang="ko-KR" dirty="0"/>
                <a:t>&lt;</a:t>
              </a:r>
              <a:r>
                <a:rPr lang="ko-KR" altLang="en-US" dirty="0"/>
                <a:t>센서 축</a:t>
              </a:r>
              <a:r>
                <a:rPr lang="en-US" altLang="ko-KR" dirty="0"/>
                <a:t>&gt;</a:t>
              </a:r>
            </a:p>
            <a:p>
              <a:endParaRPr lang="ko-KR" altLang="en-US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F013E15-FC55-4D20-BD46-C003AB7FBDDD}"/>
              </a:ext>
            </a:extLst>
          </p:cNvPr>
          <p:cNvGrpSpPr/>
          <p:nvPr/>
        </p:nvGrpSpPr>
        <p:grpSpPr>
          <a:xfrm>
            <a:off x="8110958" y="4004298"/>
            <a:ext cx="1937677" cy="2134112"/>
            <a:chOff x="6313506" y="3447288"/>
            <a:chExt cx="1937677" cy="2134112"/>
          </a:xfrm>
        </p:grpSpPr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AF83BF7A-445D-4884-A33C-1BFBB7CD67E6}"/>
                </a:ext>
              </a:extLst>
            </p:cNvPr>
            <p:cNvGrpSpPr/>
            <p:nvPr/>
          </p:nvGrpSpPr>
          <p:grpSpPr>
            <a:xfrm>
              <a:off x="6313506" y="3447288"/>
              <a:ext cx="1937677" cy="2134112"/>
              <a:chOff x="6313506" y="3447288"/>
              <a:chExt cx="1937677" cy="2134112"/>
            </a:xfrm>
          </p:grpSpPr>
          <p:cxnSp>
            <p:nvCxnSpPr>
              <p:cNvPr id="19" name="직선 화살표 연결선 18">
                <a:extLst>
                  <a:ext uri="{FF2B5EF4-FFF2-40B4-BE49-F238E27FC236}">
                    <a16:creationId xmlns:a16="http://schemas.microsoft.com/office/drawing/2014/main" id="{FE24123C-D88D-4BAE-8F44-669352AF55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9809" y="4639675"/>
                <a:ext cx="572176" cy="941725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직선 화살표 연결선 19">
                <a:extLst>
                  <a:ext uri="{FF2B5EF4-FFF2-40B4-BE49-F238E27FC236}">
                    <a16:creationId xmlns:a16="http://schemas.microsoft.com/office/drawing/2014/main" id="{782A5989-983C-461C-B12E-09E4D01492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31985" y="3447288"/>
                <a:ext cx="0" cy="1213306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화살표 연결선 20">
                <a:extLst>
                  <a:ext uri="{FF2B5EF4-FFF2-40B4-BE49-F238E27FC236}">
                    <a16:creationId xmlns:a16="http://schemas.microsoft.com/office/drawing/2014/main" id="{804FACFA-3361-4142-9B95-56C5FD96F8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3696" y="4639675"/>
                <a:ext cx="1237487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E7732E3-C525-4B49-B4D6-CC657C9B6203}"/>
                  </a:ext>
                </a:extLst>
              </p:cNvPr>
              <p:cNvSpPr txBox="1"/>
              <p:nvPr/>
            </p:nvSpPr>
            <p:spPr>
              <a:xfrm>
                <a:off x="6313506" y="5026886"/>
                <a:ext cx="2926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Z</a:t>
                </a:r>
                <a:endParaRPr lang="ko-KR" altLang="en-US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5E3C700-6D21-44BE-AF8F-402D8A879E9A}"/>
                  </a:ext>
                </a:extLst>
              </p:cNvPr>
              <p:cNvSpPr txBox="1"/>
              <p:nvPr/>
            </p:nvSpPr>
            <p:spPr>
              <a:xfrm>
                <a:off x="6675369" y="3482537"/>
                <a:ext cx="2926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Y</a:t>
                </a:r>
                <a:endParaRPr lang="ko-KR" altLang="en-US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DD7B7C-E70E-487A-B818-2BC0EA544548}"/>
                </a:ext>
              </a:extLst>
            </p:cNvPr>
            <p:cNvSpPr txBox="1"/>
            <p:nvPr/>
          </p:nvSpPr>
          <p:spPr>
            <a:xfrm>
              <a:off x="7868929" y="4196721"/>
              <a:ext cx="292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X</a:t>
              </a:r>
              <a:endParaRPr lang="ko-KR" altLang="en-US" dirty="0"/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945065-B69F-48EE-931F-354AD742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558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데이터셋 설명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9E429230-63CF-4FC2-A387-5B436C07BB1D}"/>
              </a:ext>
            </a:extLst>
          </p:cNvPr>
          <p:cNvGrpSpPr/>
          <p:nvPr/>
        </p:nvGrpSpPr>
        <p:grpSpPr>
          <a:xfrm>
            <a:off x="1017498" y="2133600"/>
            <a:ext cx="4737844" cy="3266306"/>
            <a:chOff x="838200" y="1264996"/>
            <a:chExt cx="6261847" cy="4498598"/>
          </a:xfrm>
        </p:grpSpPr>
        <p:sp>
          <p:nvSpPr>
            <p:cNvPr id="22" name="순서도: 연결자 21">
              <a:extLst>
                <a:ext uri="{FF2B5EF4-FFF2-40B4-BE49-F238E27FC236}">
                  <a16:creationId xmlns:a16="http://schemas.microsoft.com/office/drawing/2014/main" id="{36C69146-5E18-49AA-A401-B3B40472C80E}"/>
                </a:ext>
              </a:extLst>
            </p:cNvPr>
            <p:cNvSpPr/>
            <p:nvPr/>
          </p:nvSpPr>
          <p:spPr>
            <a:xfrm>
              <a:off x="838200" y="2293551"/>
              <a:ext cx="3110748" cy="3131854"/>
            </a:xfrm>
            <a:prstGeom prst="flowChartConnector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err="1"/>
                <a:t>Full_Data</a:t>
              </a:r>
              <a:endParaRPr lang="en-US" altLang="ko-KR" dirty="0"/>
            </a:p>
            <a:p>
              <a:pPr algn="ctr"/>
              <a:r>
                <a:rPr lang="en-US" altLang="ko-KR" dirty="0"/>
                <a:t>(20</a:t>
              </a:r>
              <a:r>
                <a:rPr lang="ko-KR" altLang="en-US" dirty="0"/>
                <a:t>명</a:t>
              </a:r>
              <a:r>
                <a:rPr lang="en-US" altLang="ko-KR" dirty="0"/>
                <a:t>)</a:t>
              </a:r>
              <a:endParaRPr lang="ko-KR" altLang="en-US" dirty="0"/>
            </a:p>
          </p:txBody>
        </p:sp>
        <p:sp>
          <p:nvSpPr>
            <p:cNvPr id="35" name="순서도: 연결자 34">
              <a:extLst>
                <a:ext uri="{FF2B5EF4-FFF2-40B4-BE49-F238E27FC236}">
                  <a16:creationId xmlns:a16="http://schemas.microsoft.com/office/drawing/2014/main" id="{1123E516-A4D9-4AB1-9B45-2187DD899719}"/>
                </a:ext>
              </a:extLst>
            </p:cNvPr>
            <p:cNvSpPr/>
            <p:nvPr/>
          </p:nvSpPr>
          <p:spPr>
            <a:xfrm>
              <a:off x="4724399" y="1264996"/>
              <a:ext cx="2375648" cy="2353448"/>
            </a:xfrm>
            <a:prstGeom prst="flowChartConnector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Train</a:t>
              </a:r>
            </a:p>
            <a:p>
              <a:pPr algn="ctr"/>
              <a:r>
                <a:rPr lang="en-US" altLang="ko-KR" dirty="0"/>
                <a:t>(16</a:t>
              </a:r>
              <a:r>
                <a:rPr lang="ko-KR" altLang="en-US" dirty="0"/>
                <a:t>명</a:t>
              </a:r>
              <a:r>
                <a:rPr lang="en-US" altLang="ko-KR" dirty="0"/>
                <a:t>)</a:t>
              </a:r>
              <a:endParaRPr lang="ko-KR" altLang="en-US" dirty="0"/>
            </a:p>
          </p:txBody>
        </p:sp>
        <p:sp>
          <p:nvSpPr>
            <p:cNvPr id="36" name="순서도: 연결자 35">
              <a:extLst>
                <a:ext uri="{FF2B5EF4-FFF2-40B4-BE49-F238E27FC236}">
                  <a16:creationId xmlns:a16="http://schemas.microsoft.com/office/drawing/2014/main" id="{E1BCA235-2F8D-4C9B-80DA-C047F9734E2F}"/>
                </a:ext>
              </a:extLst>
            </p:cNvPr>
            <p:cNvSpPr/>
            <p:nvPr/>
          </p:nvSpPr>
          <p:spPr>
            <a:xfrm>
              <a:off x="5072305" y="4095543"/>
              <a:ext cx="1712261" cy="1668051"/>
            </a:xfrm>
            <a:prstGeom prst="flowChartConnector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Test</a:t>
              </a:r>
            </a:p>
            <a:p>
              <a:pPr algn="ctr"/>
              <a:r>
                <a:rPr lang="en-US" altLang="ko-KR" dirty="0"/>
                <a:t>(4</a:t>
              </a:r>
              <a:r>
                <a:rPr lang="ko-KR" altLang="en-US" dirty="0"/>
                <a:t>명</a:t>
              </a:r>
              <a:r>
                <a:rPr lang="en-US" altLang="ko-KR" dirty="0"/>
                <a:t>)</a:t>
              </a:r>
              <a:endParaRPr lang="ko-KR" altLang="en-US" dirty="0"/>
            </a:p>
          </p:txBody>
        </p:sp>
        <p:cxnSp>
          <p:nvCxnSpPr>
            <p:cNvPr id="32" name="직선 화살표 연결선 31">
              <a:extLst>
                <a:ext uri="{FF2B5EF4-FFF2-40B4-BE49-F238E27FC236}">
                  <a16:creationId xmlns:a16="http://schemas.microsoft.com/office/drawing/2014/main" id="{685E4E73-6F3B-423F-8CD8-77C9B5323D5D}"/>
                </a:ext>
              </a:extLst>
            </p:cNvPr>
            <p:cNvCxnSpPr>
              <a:cxnSpLocks/>
              <a:stCxn id="22" idx="6"/>
              <a:endCxn id="35" idx="3"/>
            </p:cNvCxnSpPr>
            <p:nvPr/>
          </p:nvCxnSpPr>
          <p:spPr>
            <a:xfrm flipV="1">
              <a:off x="3948948" y="3273790"/>
              <a:ext cx="1123357" cy="58568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화살표 연결선 45">
              <a:extLst>
                <a:ext uri="{FF2B5EF4-FFF2-40B4-BE49-F238E27FC236}">
                  <a16:creationId xmlns:a16="http://schemas.microsoft.com/office/drawing/2014/main" id="{DFEEC430-2C2E-46FA-AE10-F8F974C4FEEB}"/>
                </a:ext>
              </a:extLst>
            </p:cNvPr>
            <p:cNvCxnSpPr>
              <a:cxnSpLocks/>
              <a:stCxn id="22" idx="6"/>
              <a:endCxn id="36" idx="1"/>
            </p:cNvCxnSpPr>
            <p:nvPr/>
          </p:nvCxnSpPr>
          <p:spPr>
            <a:xfrm>
              <a:off x="3948948" y="3859478"/>
              <a:ext cx="1374111" cy="4803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A4651AC-C5C1-47C8-B017-AF17013B34E8}"/>
                </a:ext>
              </a:extLst>
            </p:cNvPr>
            <p:cNvSpPr txBox="1"/>
            <p:nvPr/>
          </p:nvSpPr>
          <p:spPr>
            <a:xfrm>
              <a:off x="4398861" y="3915596"/>
              <a:ext cx="561680" cy="35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/>
                <a:t>0.2</a:t>
              </a:r>
              <a:endParaRPr lang="ko-KR" alt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2C530C8-8C93-4907-8054-7309A0B09119}"/>
                </a:ext>
              </a:extLst>
            </p:cNvPr>
            <p:cNvSpPr txBox="1"/>
            <p:nvPr/>
          </p:nvSpPr>
          <p:spPr>
            <a:xfrm>
              <a:off x="4365711" y="3342112"/>
              <a:ext cx="561680" cy="35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/>
                <a:t>0.8</a:t>
              </a:r>
              <a:endParaRPr lang="ko-KR" altLang="en-US" sz="1400" dirty="0"/>
            </a:p>
          </p:txBody>
        </p:sp>
      </p:grpSp>
      <p:sp>
        <p:nvSpPr>
          <p:cNvPr id="61" name="설명선: 선 60">
            <a:extLst>
              <a:ext uri="{FF2B5EF4-FFF2-40B4-BE49-F238E27FC236}">
                <a16:creationId xmlns:a16="http://schemas.microsoft.com/office/drawing/2014/main" id="{4F3E3E71-C827-4856-92C1-1D8A41D475BB}"/>
              </a:ext>
            </a:extLst>
          </p:cNvPr>
          <p:cNvSpPr/>
          <p:nvPr/>
        </p:nvSpPr>
        <p:spPr>
          <a:xfrm>
            <a:off x="5387787" y="1149638"/>
            <a:ext cx="1416425" cy="902207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/>
              <a:t>ADL :</a:t>
            </a:r>
            <a:r>
              <a:rPr lang="ko-KR" altLang="en-US" sz="1100" dirty="0"/>
              <a:t> </a:t>
            </a:r>
            <a:r>
              <a:rPr lang="en-US" altLang="ko-KR" sz="1100" dirty="0"/>
              <a:t>414</a:t>
            </a:r>
          </a:p>
          <a:p>
            <a:pPr algn="ctr"/>
            <a:r>
              <a:rPr lang="en-US" altLang="ko-KR" sz="1100" dirty="0"/>
              <a:t>FALL : 473 </a:t>
            </a:r>
          </a:p>
          <a:p>
            <a:pPr algn="ctr"/>
            <a:r>
              <a:rPr lang="en-US" altLang="ko-KR" sz="1000" dirty="0"/>
              <a:t>(</a:t>
            </a:r>
            <a:r>
              <a:rPr lang="ko-KR" altLang="en-US" sz="1000" dirty="0"/>
              <a:t>데이터 증강 후 </a:t>
            </a:r>
            <a:r>
              <a:rPr lang="en-US" altLang="ko-KR" sz="1000" dirty="0"/>
              <a:t>1892)</a:t>
            </a:r>
            <a:endParaRPr lang="ko-KR" altLang="en-US" sz="1000" dirty="0"/>
          </a:p>
        </p:txBody>
      </p:sp>
      <p:sp>
        <p:nvSpPr>
          <p:cNvPr id="62" name="설명선: 선 61">
            <a:extLst>
              <a:ext uri="{FF2B5EF4-FFF2-40B4-BE49-F238E27FC236}">
                <a16:creationId xmlns:a16="http://schemas.microsoft.com/office/drawing/2014/main" id="{19DC10D4-458E-4352-940B-B9B188CCE0BC}"/>
              </a:ext>
            </a:extLst>
          </p:cNvPr>
          <p:cNvSpPr/>
          <p:nvPr/>
        </p:nvSpPr>
        <p:spPr>
          <a:xfrm>
            <a:off x="5338351" y="5482977"/>
            <a:ext cx="1117240" cy="680228"/>
          </a:xfrm>
          <a:prstGeom prst="borderCallout1">
            <a:avLst>
              <a:gd name="adj1" fmla="val 18750"/>
              <a:gd name="adj2" fmla="val -8333"/>
              <a:gd name="adj3" fmla="val -14341"/>
              <a:gd name="adj4" fmla="val -464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/>
              <a:t>ADL :</a:t>
            </a:r>
            <a:r>
              <a:rPr lang="ko-KR" altLang="en-US" sz="1100" dirty="0"/>
              <a:t> </a:t>
            </a:r>
            <a:r>
              <a:rPr lang="en-US" altLang="ko-KR" sz="1100" dirty="0"/>
              <a:t>163</a:t>
            </a:r>
          </a:p>
          <a:p>
            <a:pPr algn="ctr"/>
            <a:r>
              <a:rPr lang="en-US" altLang="ko-KR" sz="1100" dirty="0"/>
              <a:t>FALL : 132 </a:t>
            </a:r>
          </a:p>
        </p:txBody>
      </p: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CD0B3EF0-E836-47A8-A736-CE5813E5FF5D}"/>
              </a:ext>
            </a:extLst>
          </p:cNvPr>
          <p:cNvCxnSpPr>
            <a:cxnSpLocks/>
            <a:stCxn id="35" idx="6"/>
            <a:endCxn id="65" idx="1"/>
          </p:cNvCxnSpPr>
          <p:nvPr/>
        </p:nvCxnSpPr>
        <p:spPr>
          <a:xfrm>
            <a:off x="5755342" y="2987987"/>
            <a:ext cx="2025824" cy="7019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7D7DE25B-429F-4B58-B0BA-A7988A61188C}"/>
              </a:ext>
            </a:extLst>
          </p:cNvPr>
          <p:cNvCxnSpPr>
            <a:cxnSpLocks/>
            <a:stCxn id="36" idx="6"/>
            <a:endCxn id="65" idx="1"/>
          </p:cNvCxnSpPr>
          <p:nvPr/>
        </p:nvCxnSpPr>
        <p:spPr>
          <a:xfrm flipV="1">
            <a:off x="5516642" y="3689938"/>
            <a:ext cx="2264524" cy="11044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6BC7A4DF-1D44-4F3A-BF65-FB307DFBDD05}"/>
              </a:ext>
            </a:extLst>
          </p:cNvPr>
          <p:cNvGrpSpPr/>
          <p:nvPr/>
        </p:nvGrpSpPr>
        <p:grpSpPr>
          <a:xfrm>
            <a:off x="7781166" y="1432816"/>
            <a:ext cx="3792071" cy="4514244"/>
            <a:chOff x="7781166" y="1432816"/>
            <a:chExt cx="3792071" cy="4514244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4F76A940-E0B9-4FB8-AD3B-3D26D0091859}"/>
                </a:ext>
              </a:extLst>
            </p:cNvPr>
            <p:cNvSpPr/>
            <p:nvPr/>
          </p:nvSpPr>
          <p:spPr>
            <a:xfrm>
              <a:off x="7781166" y="1432816"/>
              <a:ext cx="3792071" cy="451424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endParaRPr lang="en-US" altLang="ko-KR" dirty="0"/>
            </a:p>
            <a:p>
              <a:pPr marL="285750" indent="-285750">
                <a:buFontTx/>
                <a:buChar char="-"/>
              </a:pPr>
              <a:r>
                <a:rPr lang="ko-KR" altLang="en-US" sz="1600" dirty="0"/>
                <a:t>낙상 시점</a:t>
              </a:r>
              <a:r>
                <a:rPr lang="en-US" altLang="ko-KR" sz="1600" dirty="0"/>
                <a:t>(</a:t>
              </a:r>
              <a:r>
                <a:rPr lang="ko-KR" altLang="en-US" sz="1600" dirty="0"/>
                <a:t>최대값</a:t>
              </a:r>
              <a:r>
                <a:rPr lang="en-US" altLang="ko-KR" sz="1600" dirty="0"/>
                <a:t>)</a:t>
              </a:r>
              <a:r>
                <a:rPr lang="ko-KR" altLang="en-US" sz="1600" dirty="0"/>
                <a:t>의 </a:t>
              </a:r>
              <a:r>
                <a:rPr lang="en-US" altLang="ko-KR" sz="1600" dirty="0"/>
                <a:t>0.2s~0.7 </a:t>
              </a:r>
              <a:r>
                <a:rPr lang="ko-KR" altLang="en-US" sz="1600" dirty="0"/>
                <a:t>이전 데이터 사용</a:t>
              </a: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endParaRPr lang="en-US" altLang="ko-KR" sz="1600" dirty="0"/>
            </a:p>
            <a:p>
              <a:pPr marL="285750" indent="-285750">
                <a:buFontTx/>
                <a:buChar char="-"/>
              </a:pPr>
              <a:r>
                <a:rPr lang="en-US" altLang="ko-KR" sz="1600" dirty="0"/>
                <a:t> (</a:t>
              </a:r>
              <a:r>
                <a:rPr lang="en-US" altLang="ko-KR" sz="1600" dirty="0" err="1"/>
                <a:t>AccX</a:t>
              </a:r>
              <a:r>
                <a:rPr lang="en-US" altLang="ko-KR" sz="1600" dirty="0"/>
                <a:t>, </a:t>
              </a:r>
              <a:r>
                <a:rPr lang="en-US" altLang="ko-KR" sz="1600" dirty="0" err="1"/>
                <a:t>AccY</a:t>
              </a:r>
              <a:r>
                <a:rPr lang="en-US" altLang="ko-KR" sz="1600" dirty="0"/>
                <a:t> , </a:t>
              </a:r>
              <a:r>
                <a:rPr lang="en-US" altLang="ko-KR" sz="1600" dirty="0" err="1"/>
                <a:t>AccZ</a:t>
              </a:r>
              <a:r>
                <a:rPr lang="en-US" altLang="ko-KR" sz="1600" dirty="0"/>
                <a:t> , </a:t>
              </a:r>
              <a:r>
                <a:rPr lang="en-US" altLang="ko-KR" sz="1600" dirty="0" err="1"/>
                <a:t>GyroX</a:t>
              </a:r>
              <a:r>
                <a:rPr lang="en-US" altLang="ko-KR" sz="1600" dirty="0"/>
                <a:t> , </a:t>
              </a:r>
              <a:r>
                <a:rPr lang="en-US" altLang="ko-KR" sz="1600" dirty="0" err="1"/>
                <a:t>GyroY</a:t>
              </a:r>
              <a:r>
                <a:rPr lang="en-US" altLang="ko-KR" sz="1600" dirty="0"/>
                <a:t> , Gyro Z ,Acc , Gyro) * 25 → (25,8)</a:t>
              </a:r>
            </a:p>
            <a:p>
              <a:pPr marL="285750" indent="-285750">
                <a:buFontTx/>
                <a:buChar char="-"/>
              </a:pPr>
              <a:r>
                <a:rPr lang="en-US" altLang="ko-KR" sz="1600" dirty="0"/>
                <a:t>Sampling Rate </a:t>
              </a:r>
              <a:r>
                <a:rPr lang="en-US" altLang="ko-KR" sz="1600" dirty="0">
                  <a:sym typeface="Wingdings" panose="05000000000000000000" pitchFamily="2" charset="2"/>
                </a:rPr>
                <a:t> 50HZ</a:t>
              </a:r>
              <a:endParaRPr lang="en-US" altLang="ko-KR" sz="1600" dirty="0"/>
            </a:p>
            <a:p>
              <a:pPr marL="285750" indent="-285750" algn="ctr">
                <a:buFontTx/>
                <a:buChar char="-"/>
              </a:pPr>
              <a:endParaRPr lang="ko-KR" altLang="en-US" sz="1600" dirty="0"/>
            </a:p>
          </p:txBody>
        </p:sp>
        <p:pic>
          <p:nvPicPr>
            <p:cNvPr id="73" name="그림 72">
              <a:extLst>
                <a:ext uri="{FF2B5EF4-FFF2-40B4-BE49-F238E27FC236}">
                  <a16:creationId xmlns:a16="http://schemas.microsoft.com/office/drawing/2014/main" id="{9EDE33F1-84F6-4F74-A409-B6576A41E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34539" y="2356771"/>
              <a:ext cx="3519261" cy="1962665"/>
            </a:xfrm>
            <a:prstGeom prst="rect">
              <a:avLst/>
            </a:prstGeom>
          </p:spPr>
        </p:pic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45677AF-D181-462A-900E-EF391008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685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94883C-117D-46A9-9A66-E7B0F71C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위험도 예측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- </a:t>
            </a:r>
            <a:r>
              <a:rPr lang="ko-KR" altLang="en-US" dirty="0"/>
              <a:t>구조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F8870D5C-4EE5-4BB8-BDF2-24EA7C80DF3D}"/>
              </a:ext>
            </a:extLst>
          </p:cNvPr>
          <p:cNvGrpSpPr/>
          <p:nvPr/>
        </p:nvGrpSpPr>
        <p:grpSpPr>
          <a:xfrm>
            <a:off x="1057837" y="1632701"/>
            <a:ext cx="7333124" cy="4196014"/>
            <a:chOff x="2519081" y="1668559"/>
            <a:chExt cx="7333124" cy="4196014"/>
          </a:xfrm>
        </p:grpSpPr>
        <p:sp>
          <p:nvSpPr>
            <p:cNvPr id="28" name="순서도: 처리 27">
              <a:extLst>
                <a:ext uri="{FF2B5EF4-FFF2-40B4-BE49-F238E27FC236}">
                  <a16:creationId xmlns:a16="http://schemas.microsoft.com/office/drawing/2014/main" id="{96D2183D-4C1B-4E0A-A0F2-E3BFDF4BC9EE}"/>
                </a:ext>
              </a:extLst>
            </p:cNvPr>
            <p:cNvSpPr/>
            <p:nvPr/>
          </p:nvSpPr>
          <p:spPr>
            <a:xfrm>
              <a:off x="4634749" y="1668559"/>
              <a:ext cx="2886635" cy="256905"/>
            </a:xfrm>
            <a:prstGeom prst="flowChartProcess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/>
                <a:t>INPUT</a:t>
              </a:r>
              <a:endParaRPr lang="ko-KR" altLang="en-US" b="1" dirty="0"/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09F3C839-117E-402A-9E13-6DB08D715363}"/>
                </a:ext>
              </a:extLst>
            </p:cNvPr>
            <p:cNvGrpSpPr/>
            <p:nvPr/>
          </p:nvGrpSpPr>
          <p:grpSpPr>
            <a:xfrm>
              <a:off x="2519081" y="1925463"/>
              <a:ext cx="7333124" cy="3939110"/>
              <a:chOff x="2537010" y="1925504"/>
              <a:chExt cx="7333124" cy="4398575"/>
            </a:xfrm>
          </p:grpSpPr>
          <p:grpSp>
            <p:nvGrpSpPr>
              <p:cNvPr id="53" name="그룹 52">
                <a:extLst>
                  <a:ext uri="{FF2B5EF4-FFF2-40B4-BE49-F238E27FC236}">
                    <a16:creationId xmlns:a16="http://schemas.microsoft.com/office/drawing/2014/main" id="{456FBCDA-C4DA-4542-B5B7-BB5547B2D580}"/>
                  </a:ext>
                </a:extLst>
              </p:cNvPr>
              <p:cNvGrpSpPr/>
              <p:nvPr/>
            </p:nvGrpSpPr>
            <p:grpSpPr>
              <a:xfrm>
                <a:off x="2537010" y="1925504"/>
                <a:ext cx="7333124" cy="4398575"/>
                <a:chOff x="2537010" y="1925504"/>
                <a:chExt cx="7333124" cy="4398575"/>
              </a:xfrm>
            </p:grpSpPr>
            <p:sp>
              <p:nvSpPr>
                <p:cNvPr id="15" name="순서도: 처리 14">
                  <a:extLst>
                    <a:ext uri="{FF2B5EF4-FFF2-40B4-BE49-F238E27FC236}">
                      <a16:creationId xmlns:a16="http://schemas.microsoft.com/office/drawing/2014/main" id="{C0B6DC2F-D6F9-43F9-8105-33972B1CC445}"/>
                    </a:ext>
                  </a:extLst>
                </p:cNvPr>
                <p:cNvSpPr/>
                <p:nvPr/>
              </p:nvSpPr>
              <p:spPr>
                <a:xfrm>
                  <a:off x="4652678" y="6037208"/>
                  <a:ext cx="2886635" cy="286871"/>
                </a:xfrm>
                <a:prstGeom prst="flowChart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b="1" dirty="0"/>
                    <a:t>Output</a:t>
                  </a:r>
                  <a:endParaRPr lang="ko-KR" altLang="en-US" b="1" dirty="0"/>
                </a:p>
              </p:txBody>
            </p:sp>
            <p:sp>
              <p:nvSpPr>
                <p:cNvPr id="17" name="순서도: 대체 처리 16">
                  <a:extLst>
                    <a:ext uri="{FF2B5EF4-FFF2-40B4-BE49-F238E27FC236}">
                      <a16:creationId xmlns:a16="http://schemas.microsoft.com/office/drawing/2014/main" id="{B0A84FDF-9C0B-4D07-B516-FCB4B4E18F2E}"/>
                    </a:ext>
                  </a:extLst>
                </p:cNvPr>
                <p:cNvSpPr/>
                <p:nvPr/>
              </p:nvSpPr>
              <p:spPr>
                <a:xfrm>
                  <a:off x="2537010" y="3963419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 err="1"/>
                    <a:t>ExpandDims</a:t>
                  </a:r>
                  <a:endParaRPr lang="ko-KR" altLang="en-US" sz="1200" b="1" dirty="0"/>
                </a:p>
              </p:txBody>
            </p:sp>
            <p:sp>
              <p:nvSpPr>
                <p:cNvPr id="20" name="순서도: 대체 처리 19">
                  <a:extLst>
                    <a:ext uri="{FF2B5EF4-FFF2-40B4-BE49-F238E27FC236}">
                      <a16:creationId xmlns:a16="http://schemas.microsoft.com/office/drawing/2014/main" id="{28210771-948C-4E63-87FA-91FC103A63FD}"/>
                    </a:ext>
                  </a:extLst>
                </p:cNvPr>
                <p:cNvSpPr/>
                <p:nvPr/>
              </p:nvSpPr>
              <p:spPr>
                <a:xfrm>
                  <a:off x="8399923" y="2695748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 err="1"/>
                    <a:t>LeakyRelu</a:t>
                  </a:r>
                  <a:endParaRPr lang="ko-KR" altLang="en-US" sz="1200" b="1" dirty="0"/>
                </a:p>
              </p:txBody>
            </p:sp>
            <p:sp>
              <p:nvSpPr>
                <p:cNvPr id="21" name="순서도: 대체 처리 20">
                  <a:extLst>
                    <a:ext uri="{FF2B5EF4-FFF2-40B4-BE49-F238E27FC236}">
                      <a16:creationId xmlns:a16="http://schemas.microsoft.com/office/drawing/2014/main" id="{8C8C49AC-8A6C-4F73-8ADC-BFB3820758A6}"/>
                    </a:ext>
                  </a:extLst>
                </p:cNvPr>
                <p:cNvSpPr/>
                <p:nvPr/>
              </p:nvSpPr>
              <p:spPr>
                <a:xfrm>
                  <a:off x="2537010" y="2700487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 err="1"/>
                    <a:t>ExpandDims</a:t>
                  </a:r>
                  <a:endParaRPr lang="ko-KR" altLang="en-US" sz="1200" b="1" dirty="0"/>
                </a:p>
              </p:txBody>
            </p:sp>
            <p:sp>
              <p:nvSpPr>
                <p:cNvPr id="26" name="순서도: 대체 처리 25">
                  <a:extLst>
                    <a:ext uri="{FF2B5EF4-FFF2-40B4-BE49-F238E27FC236}">
                      <a16:creationId xmlns:a16="http://schemas.microsoft.com/office/drawing/2014/main" id="{F26837E4-8129-4A2E-B049-2DC128F1FE55}"/>
                    </a:ext>
                  </a:extLst>
                </p:cNvPr>
                <p:cNvSpPr/>
                <p:nvPr/>
              </p:nvSpPr>
              <p:spPr>
                <a:xfrm>
                  <a:off x="8399922" y="3969308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 err="1"/>
                    <a:t>FullyConnected</a:t>
                  </a:r>
                  <a:endParaRPr lang="ko-KR" altLang="en-US" sz="1200" b="1" dirty="0"/>
                </a:p>
              </p:txBody>
            </p:sp>
            <p:cxnSp>
              <p:nvCxnSpPr>
                <p:cNvPr id="30" name="연결선: 구부러짐 29">
                  <a:extLst>
                    <a:ext uri="{FF2B5EF4-FFF2-40B4-BE49-F238E27FC236}">
                      <a16:creationId xmlns:a16="http://schemas.microsoft.com/office/drawing/2014/main" id="{5BCC19E2-E79B-4ECD-BB0E-5D766D9AFF47}"/>
                    </a:ext>
                  </a:extLst>
                </p:cNvPr>
                <p:cNvCxnSpPr>
                  <a:cxnSpLocks/>
                  <a:stCxn id="28" idx="2"/>
                  <a:endCxn id="21" idx="1"/>
                </p:cNvCxnSpPr>
                <p:nvPr/>
              </p:nvCxnSpPr>
              <p:spPr>
                <a:xfrm rot="5400000">
                  <a:off x="3776612" y="685903"/>
                  <a:ext cx="1079783" cy="3558986"/>
                </a:xfrm>
                <a:prstGeom prst="curvedConnector4">
                  <a:avLst>
                    <a:gd name="adj1" fmla="val 35886"/>
                    <a:gd name="adj2" fmla="val 106423"/>
                  </a:avLst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연결선: 구부러짐 34">
                  <a:extLst>
                    <a:ext uri="{FF2B5EF4-FFF2-40B4-BE49-F238E27FC236}">
                      <a16:creationId xmlns:a16="http://schemas.microsoft.com/office/drawing/2014/main" id="{F72B0924-2BED-4257-A72B-138EBE478E98}"/>
                    </a:ext>
                  </a:extLst>
                </p:cNvPr>
                <p:cNvCxnSpPr>
                  <a:stCxn id="21" idx="3"/>
                  <a:endCxn id="20" idx="1"/>
                </p:cNvCxnSpPr>
                <p:nvPr/>
              </p:nvCxnSpPr>
              <p:spPr>
                <a:xfrm flipV="1">
                  <a:off x="4007221" y="3000548"/>
                  <a:ext cx="4392702" cy="4739"/>
                </a:xfrm>
                <a:prstGeom prst="curvedConnector3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" name="순서도: 대체 처리 17">
                  <a:extLst>
                    <a:ext uri="{FF2B5EF4-FFF2-40B4-BE49-F238E27FC236}">
                      <a16:creationId xmlns:a16="http://schemas.microsoft.com/office/drawing/2014/main" id="{DF8C15D5-69E6-4112-AC1B-4C8A59B9D4D8}"/>
                    </a:ext>
                  </a:extLst>
                </p:cNvPr>
                <p:cNvSpPr/>
                <p:nvPr/>
              </p:nvSpPr>
              <p:spPr>
                <a:xfrm>
                  <a:off x="4509245" y="2700487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/>
                    <a:t>Conv2D</a:t>
                  </a:r>
                  <a:endParaRPr lang="ko-KR" altLang="en-US" sz="1200" b="1" dirty="0"/>
                </a:p>
              </p:txBody>
            </p:sp>
            <p:cxnSp>
              <p:nvCxnSpPr>
                <p:cNvPr id="38" name="연결선: 구부러짐 37">
                  <a:extLst>
                    <a:ext uri="{FF2B5EF4-FFF2-40B4-BE49-F238E27FC236}">
                      <a16:creationId xmlns:a16="http://schemas.microsoft.com/office/drawing/2014/main" id="{E693877B-BC26-43BF-9400-F5DF21D9B26A}"/>
                    </a:ext>
                  </a:extLst>
                </p:cNvPr>
                <p:cNvCxnSpPr>
                  <a:stCxn id="20" idx="3"/>
                  <a:endCxn id="17" idx="1"/>
                </p:cNvCxnSpPr>
                <p:nvPr/>
              </p:nvCxnSpPr>
              <p:spPr>
                <a:xfrm flipH="1">
                  <a:off x="2537010" y="3000548"/>
                  <a:ext cx="7333124" cy="1267671"/>
                </a:xfrm>
                <a:prstGeom prst="curvedConnector5">
                  <a:avLst>
                    <a:gd name="adj1" fmla="val -3117"/>
                    <a:gd name="adj2" fmla="val 50000"/>
                    <a:gd name="adj3" fmla="val 103117"/>
                  </a:avLst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연결선: 구부러짐 39">
                  <a:extLst>
                    <a:ext uri="{FF2B5EF4-FFF2-40B4-BE49-F238E27FC236}">
                      <a16:creationId xmlns:a16="http://schemas.microsoft.com/office/drawing/2014/main" id="{2F265970-B432-47E4-80CE-5C73929A4189}"/>
                    </a:ext>
                  </a:extLst>
                </p:cNvPr>
                <p:cNvCxnSpPr>
                  <a:stCxn id="17" idx="3"/>
                  <a:endCxn id="26" idx="1"/>
                </p:cNvCxnSpPr>
                <p:nvPr/>
              </p:nvCxnSpPr>
              <p:spPr>
                <a:xfrm>
                  <a:off x="4007221" y="4268219"/>
                  <a:ext cx="4392701" cy="5889"/>
                </a:xfrm>
                <a:prstGeom prst="curvedConnector3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" name="순서도: 대체 처리 18">
                  <a:extLst>
                    <a:ext uri="{FF2B5EF4-FFF2-40B4-BE49-F238E27FC236}">
                      <a16:creationId xmlns:a16="http://schemas.microsoft.com/office/drawing/2014/main" id="{F26ABF32-E369-4279-8D03-1BE092408CBE}"/>
                    </a:ext>
                  </a:extLst>
                </p:cNvPr>
                <p:cNvSpPr/>
                <p:nvPr/>
              </p:nvSpPr>
              <p:spPr>
                <a:xfrm>
                  <a:off x="6526306" y="3969308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/>
                    <a:t>Reshape</a:t>
                  </a:r>
                  <a:endParaRPr lang="ko-KR" altLang="en-US" sz="1200" b="1" dirty="0"/>
                </a:p>
              </p:txBody>
            </p:sp>
            <p:sp>
              <p:nvSpPr>
                <p:cNvPr id="22" name="순서도: 대체 처리 21">
                  <a:extLst>
                    <a:ext uri="{FF2B5EF4-FFF2-40B4-BE49-F238E27FC236}">
                      <a16:creationId xmlns:a16="http://schemas.microsoft.com/office/drawing/2014/main" id="{7EE1F1D3-3317-4DFF-8A28-E614A7ADA6C1}"/>
                    </a:ext>
                  </a:extLst>
                </p:cNvPr>
                <p:cNvSpPr/>
                <p:nvPr/>
              </p:nvSpPr>
              <p:spPr>
                <a:xfrm>
                  <a:off x="4509244" y="3971680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/>
                    <a:t>MaxPool2D</a:t>
                  </a:r>
                  <a:endParaRPr lang="ko-KR" altLang="en-US" sz="1200" b="1" dirty="0"/>
                </a:p>
              </p:txBody>
            </p:sp>
            <p:sp>
              <p:nvSpPr>
                <p:cNvPr id="47" name="순서도: 대체 처리 46">
                  <a:extLst>
                    <a:ext uri="{FF2B5EF4-FFF2-40B4-BE49-F238E27FC236}">
                      <a16:creationId xmlns:a16="http://schemas.microsoft.com/office/drawing/2014/main" id="{D836D14E-A39C-4399-8413-9AE237F97DE3}"/>
                    </a:ext>
                  </a:extLst>
                </p:cNvPr>
                <p:cNvSpPr/>
                <p:nvPr/>
              </p:nvSpPr>
              <p:spPr>
                <a:xfrm>
                  <a:off x="5360891" y="5007936"/>
                  <a:ext cx="1470211" cy="609600"/>
                </a:xfrm>
                <a:prstGeom prst="flowChartAlternateProcess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b="1" dirty="0"/>
                    <a:t>Dense</a:t>
                  </a:r>
                  <a:endParaRPr lang="ko-KR" altLang="en-US" sz="1200" b="1" dirty="0"/>
                </a:p>
              </p:txBody>
            </p:sp>
            <p:cxnSp>
              <p:nvCxnSpPr>
                <p:cNvPr id="49" name="연결선: 구부러짐 48">
                  <a:extLst>
                    <a:ext uri="{FF2B5EF4-FFF2-40B4-BE49-F238E27FC236}">
                      <a16:creationId xmlns:a16="http://schemas.microsoft.com/office/drawing/2014/main" id="{45DB3699-A74D-49B4-B34A-CCD15628DB64}"/>
                    </a:ext>
                  </a:extLst>
                </p:cNvPr>
                <p:cNvCxnSpPr>
                  <a:stCxn id="26" idx="3"/>
                  <a:endCxn id="47" idx="1"/>
                </p:cNvCxnSpPr>
                <p:nvPr/>
              </p:nvCxnSpPr>
              <p:spPr>
                <a:xfrm flipH="1">
                  <a:off x="5360891" y="4274108"/>
                  <a:ext cx="4509242" cy="1038628"/>
                </a:xfrm>
                <a:prstGeom prst="curvedConnector5">
                  <a:avLst>
                    <a:gd name="adj1" fmla="val -5070"/>
                    <a:gd name="adj2" fmla="val 50000"/>
                    <a:gd name="adj3" fmla="val 105070"/>
                  </a:avLst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직선 화살표 연결선 51">
                  <a:extLst>
                    <a:ext uri="{FF2B5EF4-FFF2-40B4-BE49-F238E27FC236}">
                      <a16:creationId xmlns:a16="http://schemas.microsoft.com/office/drawing/2014/main" id="{261ABC00-C42D-4D32-A530-4ABB3ACEC4BE}"/>
                    </a:ext>
                  </a:extLst>
                </p:cNvPr>
                <p:cNvCxnSpPr>
                  <a:stCxn id="47" idx="2"/>
                  <a:endCxn id="15" idx="0"/>
                </p:cNvCxnSpPr>
                <p:nvPr/>
              </p:nvCxnSpPr>
              <p:spPr>
                <a:xfrm flipH="1">
                  <a:off x="6095996" y="5617536"/>
                  <a:ext cx="1" cy="4196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순서도: 대체 처리 22">
                <a:extLst>
                  <a:ext uri="{FF2B5EF4-FFF2-40B4-BE49-F238E27FC236}">
                    <a16:creationId xmlns:a16="http://schemas.microsoft.com/office/drawing/2014/main" id="{74E5D6F6-ECA2-4CD2-B115-D24481DEF512}"/>
                  </a:ext>
                </a:extLst>
              </p:cNvPr>
              <p:cNvSpPr/>
              <p:nvPr/>
            </p:nvSpPr>
            <p:spPr>
              <a:xfrm>
                <a:off x="6526307" y="2695748"/>
                <a:ext cx="1470211" cy="609600"/>
              </a:xfrm>
              <a:prstGeom prst="flowChartAlternate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dirty="0"/>
                  <a:t>Reshape</a:t>
                </a:r>
                <a:endParaRPr lang="ko-KR" altLang="en-US" sz="1200" b="1" dirty="0"/>
              </a:p>
            </p:txBody>
          </p:sp>
        </p:grpSp>
      </p:grp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BBD10DC0-B078-41A1-9FB3-DBEFEA0613E0}"/>
              </a:ext>
            </a:extLst>
          </p:cNvPr>
          <p:cNvCxnSpPr/>
          <p:nvPr/>
        </p:nvCxnSpPr>
        <p:spPr>
          <a:xfrm>
            <a:off x="555812" y="2250141"/>
            <a:ext cx="108652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0F692A32-5CD1-4227-A44D-1A155B4561A4}"/>
              </a:ext>
            </a:extLst>
          </p:cNvPr>
          <p:cNvCxnSpPr/>
          <p:nvPr/>
        </p:nvCxnSpPr>
        <p:spPr>
          <a:xfrm>
            <a:off x="555811" y="5410787"/>
            <a:ext cx="108652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9C4242FA-563B-4560-AF42-9C65D0C0C78F}"/>
              </a:ext>
            </a:extLst>
          </p:cNvPr>
          <p:cNvSpPr txBox="1"/>
          <p:nvPr/>
        </p:nvSpPr>
        <p:spPr>
          <a:xfrm>
            <a:off x="7100048" y="1550540"/>
            <a:ext cx="4827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[</a:t>
            </a:r>
            <a:r>
              <a:rPr lang="en-US" altLang="ko-KR" sz="1200" dirty="0" err="1"/>
              <a:t>AccX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AccY</a:t>
            </a:r>
            <a:r>
              <a:rPr lang="en-US" altLang="ko-KR" sz="1200" dirty="0"/>
              <a:t> , </a:t>
            </a:r>
            <a:r>
              <a:rPr lang="en-US" altLang="ko-KR" sz="1200" dirty="0" err="1"/>
              <a:t>AccZ</a:t>
            </a:r>
            <a:r>
              <a:rPr lang="en-US" altLang="ko-KR" sz="1200" dirty="0"/>
              <a:t> , </a:t>
            </a:r>
            <a:r>
              <a:rPr lang="en-US" altLang="ko-KR" sz="1200" dirty="0" err="1"/>
              <a:t>GyroX</a:t>
            </a:r>
            <a:r>
              <a:rPr lang="en-US" altLang="ko-KR" sz="1200" dirty="0"/>
              <a:t> , </a:t>
            </a:r>
            <a:r>
              <a:rPr lang="en-US" altLang="ko-KR" sz="1200" dirty="0" err="1"/>
              <a:t>GyroY</a:t>
            </a:r>
            <a:r>
              <a:rPr lang="en-US" altLang="ko-KR" sz="1200" dirty="0"/>
              <a:t> , Gyro Z ,Acc , Gyro]</a:t>
            </a:r>
          </a:p>
          <a:p>
            <a:pPr algn="ctr"/>
            <a:r>
              <a:rPr lang="en-US" altLang="ko-KR" sz="1200" dirty="0"/>
              <a:t>X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algn="ctr"/>
            <a:r>
              <a:rPr lang="en-US" altLang="ko-KR" sz="1200" dirty="0"/>
              <a:t>25Frame </a:t>
            </a:r>
            <a:endParaRPr lang="ko-KR" altLang="en-US" sz="12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D72FF9B-B35F-44BE-B566-59B51B856882}"/>
              </a:ext>
            </a:extLst>
          </p:cNvPr>
          <p:cNvSpPr txBox="1"/>
          <p:nvPr/>
        </p:nvSpPr>
        <p:spPr>
          <a:xfrm>
            <a:off x="7100048" y="5505549"/>
            <a:ext cx="4827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0.2</a:t>
            </a:r>
            <a:r>
              <a:rPr lang="ko-KR" altLang="en-US" sz="1200" dirty="0"/>
              <a:t>초 후 </a:t>
            </a:r>
            <a:r>
              <a:rPr lang="en-US" altLang="ko-KR" sz="1200" u="sng" dirty="0"/>
              <a:t>ACC </a:t>
            </a:r>
            <a:r>
              <a:rPr lang="ko-KR" altLang="en-US" sz="1200" u="sng" dirty="0"/>
              <a:t>값 </a:t>
            </a:r>
            <a:r>
              <a:rPr lang="en-US" altLang="ko-KR" sz="1200" u="sng" dirty="0"/>
              <a:t>(</a:t>
            </a:r>
            <a:r>
              <a:rPr lang="ko-KR" altLang="en-US" sz="1200" u="sng" dirty="0" err="1"/>
              <a:t>충격량</a:t>
            </a:r>
            <a:r>
              <a:rPr lang="en-US" altLang="ko-KR" sz="1200" u="sng" dirty="0"/>
              <a:t>)</a:t>
            </a:r>
            <a:r>
              <a:rPr lang="ko-KR" altLang="en-US" sz="1200" dirty="0"/>
              <a:t> 예측</a:t>
            </a:r>
            <a:endParaRPr lang="en-US" altLang="ko-KR" sz="1200" dirty="0"/>
          </a:p>
          <a:p>
            <a:pPr algn="ctr"/>
            <a:endParaRPr lang="ko-KR" altLang="en-US" sz="12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84C0BD-D64F-4C7B-B602-12F51589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16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위험도 예측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- </a:t>
            </a:r>
            <a:r>
              <a:rPr lang="ko-KR" altLang="en-US" dirty="0"/>
              <a:t>평가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B1836D0-2119-47C7-B674-F329F1007E96}"/>
              </a:ext>
            </a:extLst>
          </p:cNvPr>
          <p:cNvSpPr txBox="1"/>
          <p:nvPr/>
        </p:nvSpPr>
        <p:spPr>
          <a:xfrm>
            <a:off x="1154091" y="4586377"/>
            <a:ext cx="4941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/>
              <a:t>D06 : </a:t>
            </a:r>
            <a:r>
              <a:rPr lang="ko-KR" altLang="en-US" dirty="0"/>
              <a:t>편한 속도록 뛰기 </a:t>
            </a:r>
            <a:r>
              <a:rPr lang="en-US" altLang="ko-KR" dirty="0"/>
              <a:t>(</a:t>
            </a:r>
            <a:r>
              <a:rPr lang="ko-KR" altLang="en-US" dirty="0"/>
              <a:t>왕복</a:t>
            </a:r>
            <a:r>
              <a:rPr lang="en-US" altLang="ko-KR" dirty="0"/>
              <a:t>)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D07 : </a:t>
            </a:r>
            <a:r>
              <a:rPr lang="ko-KR" altLang="en-US" dirty="0"/>
              <a:t>걷다가 발 헛디디고 균형잡기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D08 : </a:t>
            </a:r>
            <a:r>
              <a:rPr lang="ko-KR" altLang="en-US" dirty="0"/>
              <a:t>제자리에서 발 번갈아 뛰기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D09 : </a:t>
            </a:r>
            <a:r>
              <a:rPr lang="ko-KR" altLang="en-US" dirty="0"/>
              <a:t>제자리에서 가볍게 점프하기</a:t>
            </a: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9607C94-81F6-4548-B55C-833F439977B7}"/>
              </a:ext>
            </a:extLst>
          </p:cNvPr>
          <p:cNvGrpSpPr/>
          <p:nvPr/>
        </p:nvGrpSpPr>
        <p:grpSpPr>
          <a:xfrm>
            <a:off x="6095999" y="4549577"/>
            <a:ext cx="878542" cy="1237129"/>
            <a:chOff x="6095999" y="4267200"/>
            <a:chExt cx="878542" cy="1237129"/>
          </a:xfrm>
        </p:grpSpPr>
        <p:cxnSp>
          <p:nvCxnSpPr>
            <p:cNvPr id="67" name="연결선: 꺾임 66">
              <a:extLst>
                <a:ext uri="{FF2B5EF4-FFF2-40B4-BE49-F238E27FC236}">
                  <a16:creationId xmlns:a16="http://schemas.microsoft.com/office/drawing/2014/main" id="{CF0C97A7-FD1E-4E71-BF93-D85EA0C95660}"/>
                </a:ext>
              </a:extLst>
            </p:cNvPr>
            <p:cNvCxnSpPr/>
            <p:nvPr/>
          </p:nvCxnSpPr>
          <p:spPr>
            <a:xfrm>
              <a:off x="6096000" y="4267200"/>
              <a:ext cx="878541" cy="627529"/>
            </a:xfrm>
            <a:prstGeom prst="bentConnector3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연결선: 꺾임 67">
              <a:extLst>
                <a:ext uri="{FF2B5EF4-FFF2-40B4-BE49-F238E27FC236}">
                  <a16:creationId xmlns:a16="http://schemas.microsoft.com/office/drawing/2014/main" id="{949BE5B8-54F0-4CD3-81B7-131054E2616F}"/>
                </a:ext>
              </a:extLst>
            </p:cNvPr>
            <p:cNvCxnSpPr/>
            <p:nvPr/>
          </p:nvCxnSpPr>
          <p:spPr>
            <a:xfrm flipV="1">
              <a:off x="6095999" y="4894729"/>
              <a:ext cx="878542" cy="609600"/>
            </a:xfrm>
            <a:prstGeom prst="bentConnector3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BDD93A46-FEBF-4BFA-B0BC-02456068DDE2}"/>
              </a:ext>
            </a:extLst>
          </p:cNvPr>
          <p:cNvSpPr txBox="1"/>
          <p:nvPr/>
        </p:nvSpPr>
        <p:spPr>
          <a:xfrm>
            <a:off x="6974541" y="4856217"/>
            <a:ext cx="481427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dirty="0"/>
              <a:t>다른 일상동작에 비해 다소 격한 동작이거나 </a:t>
            </a:r>
            <a:endParaRPr lang="en-US" altLang="ko-KR" dirty="0"/>
          </a:p>
          <a:p>
            <a:r>
              <a:rPr lang="ko-KR" altLang="en-US" dirty="0"/>
              <a:t>낙상의 위험이 높은 동작임</a:t>
            </a:r>
          </a:p>
        </p:txBody>
      </p:sp>
      <p:pic>
        <p:nvPicPr>
          <p:cNvPr id="72" name="그림 71">
            <a:extLst>
              <a:ext uri="{FF2B5EF4-FFF2-40B4-BE49-F238E27FC236}">
                <a16:creationId xmlns:a16="http://schemas.microsoft.com/office/drawing/2014/main" id="{C8A4734F-2B83-4F78-84BB-84C48B2DE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32816"/>
            <a:ext cx="10800000" cy="2803612"/>
          </a:xfrm>
          <a:prstGeom prst="rect">
            <a:avLst/>
          </a:prstGeom>
        </p:spPr>
      </p:pic>
      <p:sp>
        <p:nvSpPr>
          <p:cNvPr id="75" name="직사각형 74">
            <a:extLst>
              <a:ext uri="{FF2B5EF4-FFF2-40B4-BE49-F238E27FC236}">
                <a16:creationId xmlns:a16="http://schemas.microsoft.com/office/drawing/2014/main" id="{0786439F-EAD2-4F77-935A-7343BB90D98C}"/>
              </a:ext>
            </a:extLst>
          </p:cNvPr>
          <p:cNvSpPr/>
          <p:nvPr/>
        </p:nvSpPr>
        <p:spPr>
          <a:xfrm>
            <a:off x="4936833" y="2195847"/>
            <a:ext cx="2753345" cy="203709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래픽 5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FC998328-B092-4F70-8D6D-D47E08044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8068" y="5840469"/>
            <a:ext cx="649705" cy="649705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BA84FC-2615-4654-AFE4-D381E005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7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11C083E8-47E0-4FA3-AB4E-89CAEA022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32816"/>
            <a:ext cx="10800000" cy="2797517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위험도 예측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- </a:t>
            </a:r>
            <a:r>
              <a:rPr lang="ko-KR" altLang="en-US" dirty="0"/>
              <a:t>평가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8EE743-DF4D-4372-A28C-BF0333D2BC95}"/>
              </a:ext>
            </a:extLst>
          </p:cNvPr>
          <p:cNvSpPr txBox="1"/>
          <p:nvPr/>
        </p:nvSpPr>
        <p:spPr>
          <a:xfrm>
            <a:off x="1154090" y="4877853"/>
            <a:ext cx="4941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/>
              <a:t>F04 : </a:t>
            </a:r>
            <a:r>
              <a:rPr lang="ko-KR" altLang="en-US" dirty="0"/>
              <a:t>의자에 앉다가 뒤로 넘어지기 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F06 : </a:t>
            </a:r>
            <a:r>
              <a:rPr lang="ko-KR" altLang="en-US" dirty="0"/>
              <a:t>의자에 앉아 있다가 옆으로 넘어지기</a:t>
            </a:r>
            <a:endParaRPr lang="en-US" altLang="ko-KR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3DF9840-E814-422F-8B3E-84E9C8DC8ED2}"/>
              </a:ext>
            </a:extLst>
          </p:cNvPr>
          <p:cNvGrpSpPr/>
          <p:nvPr/>
        </p:nvGrpSpPr>
        <p:grpSpPr>
          <a:xfrm>
            <a:off x="6096000" y="4564089"/>
            <a:ext cx="878542" cy="1237129"/>
            <a:chOff x="6095999" y="4267200"/>
            <a:chExt cx="878542" cy="1237129"/>
          </a:xfrm>
        </p:grpSpPr>
        <p:cxnSp>
          <p:nvCxnSpPr>
            <p:cNvPr id="16" name="연결선: 꺾임 15">
              <a:extLst>
                <a:ext uri="{FF2B5EF4-FFF2-40B4-BE49-F238E27FC236}">
                  <a16:creationId xmlns:a16="http://schemas.microsoft.com/office/drawing/2014/main" id="{05462567-0331-4919-89B0-C0831D56A517}"/>
                </a:ext>
              </a:extLst>
            </p:cNvPr>
            <p:cNvCxnSpPr/>
            <p:nvPr/>
          </p:nvCxnSpPr>
          <p:spPr>
            <a:xfrm>
              <a:off x="6096000" y="4267200"/>
              <a:ext cx="878541" cy="627529"/>
            </a:xfrm>
            <a:prstGeom prst="bentConnector3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연결선: 꺾임 20">
              <a:extLst>
                <a:ext uri="{FF2B5EF4-FFF2-40B4-BE49-F238E27FC236}">
                  <a16:creationId xmlns:a16="http://schemas.microsoft.com/office/drawing/2014/main" id="{A21AD80C-4AD6-45B8-AF66-7603938055BD}"/>
                </a:ext>
              </a:extLst>
            </p:cNvPr>
            <p:cNvCxnSpPr/>
            <p:nvPr/>
          </p:nvCxnSpPr>
          <p:spPr>
            <a:xfrm flipV="1">
              <a:off x="6095999" y="4894729"/>
              <a:ext cx="878542" cy="609600"/>
            </a:xfrm>
            <a:prstGeom prst="bentConnector3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F8CD284-8562-4402-BC84-26DA1EC39820}"/>
              </a:ext>
            </a:extLst>
          </p:cNvPr>
          <p:cNvSpPr/>
          <p:nvPr/>
        </p:nvSpPr>
        <p:spPr>
          <a:xfrm>
            <a:off x="4096641" y="2188058"/>
            <a:ext cx="556041" cy="203448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C892B2E-09F5-4661-90F3-8753C3DC8F99}"/>
              </a:ext>
            </a:extLst>
          </p:cNvPr>
          <p:cNvSpPr/>
          <p:nvPr/>
        </p:nvSpPr>
        <p:spPr>
          <a:xfrm>
            <a:off x="5888461" y="2188058"/>
            <a:ext cx="763351" cy="206960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A6A5AE-42EC-4C7F-8DD6-E6EA7CB7DB23}"/>
              </a:ext>
            </a:extLst>
          </p:cNvPr>
          <p:cNvSpPr txBox="1"/>
          <p:nvPr/>
        </p:nvSpPr>
        <p:spPr>
          <a:xfrm>
            <a:off x="6974541" y="4856217"/>
            <a:ext cx="501127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/>
              <a:t>Acc</a:t>
            </a:r>
            <a:r>
              <a:rPr lang="ko-KR" altLang="en-US" dirty="0"/>
              <a:t>의 튀는 값이 없고</a:t>
            </a:r>
            <a:r>
              <a:rPr lang="en-US" altLang="ko-KR" dirty="0"/>
              <a:t>, </a:t>
            </a:r>
            <a:r>
              <a:rPr lang="ko-KR" altLang="en-US" dirty="0"/>
              <a:t>낙상 길이가 짧은 동작</a:t>
            </a:r>
            <a:endParaRPr lang="en-US" altLang="ko-KR" dirty="0"/>
          </a:p>
          <a:p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다른 동작에 비해 실제 </a:t>
            </a:r>
            <a:r>
              <a:rPr lang="en-US" altLang="ko-KR" dirty="0">
                <a:sym typeface="Wingdings" panose="05000000000000000000" pitchFamily="2" charset="2"/>
              </a:rPr>
              <a:t>ACC </a:t>
            </a:r>
            <a:r>
              <a:rPr lang="ko-KR" altLang="en-US" dirty="0">
                <a:sym typeface="Wingdings" panose="05000000000000000000" pitchFamily="2" charset="2"/>
              </a:rPr>
              <a:t>값이 크지 않음</a:t>
            </a:r>
            <a:endParaRPr lang="en-US" altLang="ko-KR" dirty="0"/>
          </a:p>
        </p:txBody>
      </p:sp>
      <p:pic>
        <p:nvPicPr>
          <p:cNvPr id="17" name="그래픽 16" descr="뒤로 단색으로 채워진">
            <a:hlinkClick r:id="rId4" action="ppaction://hlinksldjump"/>
            <a:extLst>
              <a:ext uri="{FF2B5EF4-FFF2-40B4-BE49-F238E27FC236}">
                <a16:creationId xmlns:a16="http://schemas.microsoft.com/office/drawing/2014/main" id="{1766D045-2773-469D-8206-5F4A46A92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48068" y="5868570"/>
            <a:ext cx="649705" cy="649705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5F21137-E5CB-40BD-85FF-B9BE2FCCB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258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위험도 예측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– Scoring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FD862D-8A8A-456E-A7EB-78686770C241}"/>
              </a:ext>
            </a:extLst>
          </p:cNvPr>
          <p:cNvSpPr txBox="1"/>
          <p:nvPr/>
        </p:nvSpPr>
        <p:spPr>
          <a:xfrm>
            <a:off x="1021976" y="1388592"/>
            <a:ext cx="990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사용자에게 원본 값</a:t>
            </a:r>
            <a:r>
              <a:rPr lang="en-US" altLang="ko-KR" dirty="0"/>
              <a:t>(Acc </a:t>
            </a:r>
            <a:r>
              <a:rPr lang="ko-KR" altLang="en-US" dirty="0" err="1"/>
              <a:t>예측값</a:t>
            </a:r>
            <a:r>
              <a:rPr lang="en-US" altLang="ko-KR" dirty="0"/>
              <a:t>)</a:t>
            </a:r>
            <a:r>
              <a:rPr lang="ko-KR" altLang="en-US" dirty="0"/>
              <a:t>으로 노출 시 해석의 어려움이 존재</a:t>
            </a:r>
            <a:r>
              <a:rPr lang="en-US" altLang="ko-KR" dirty="0"/>
              <a:t> -&gt; </a:t>
            </a:r>
            <a:r>
              <a:rPr lang="ko-KR" altLang="en-US" dirty="0"/>
              <a:t>백분율로 표기 필요</a:t>
            </a: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lvl="2"/>
            <a:endParaRPr lang="en-US" altLang="ko-KR" dirty="0"/>
          </a:p>
          <a:p>
            <a:pPr marL="742950" lvl="1" indent="-285750">
              <a:buFontTx/>
              <a:buChar char="-"/>
            </a:pP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FBF4479-D92C-4E20-AA16-A3ACBEACD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91" y="2506141"/>
            <a:ext cx="3883878" cy="298670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0FA963B-A9EA-475E-837D-A8DA11A9B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599" y="1718131"/>
            <a:ext cx="2684365" cy="2160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15F0687-31BE-47E7-88B1-010AD0428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6991" y="4177304"/>
            <a:ext cx="2698797" cy="2160000"/>
          </a:xfrm>
          <a:prstGeom prst="rect">
            <a:avLst/>
          </a:prstGeom>
        </p:spPr>
      </p:pic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66CFBBBA-5173-4C82-BCE7-F9199F93CF7E}"/>
              </a:ext>
            </a:extLst>
          </p:cNvPr>
          <p:cNvCxnSpPr>
            <a:stCxn id="11" idx="3"/>
            <a:endCxn id="21" idx="1"/>
          </p:cNvCxnSpPr>
          <p:nvPr/>
        </p:nvCxnSpPr>
        <p:spPr>
          <a:xfrm flipV="1">
            <a:off x="5037969" y="2798131"/>
            <a:ext cx="2429630" cy="1201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60E52094-6EB2-48E5-B4E7-803A78BD2B88}"/>
              </a:ext>
            </a:extLst>
          </p:cNvPr>
          <p:cNvCxnSpPr>
            <a:stCxn id="11" idx="3"/>
            <a:endCxn id="23" idx="1"/>
          </p:cNvCxnSpPr>
          <p:nvPr/>
        </p:nvCxnSpPr>
        <p:spPr>
          <a:xfrm>
            <a:off x="5037969" y="3999492"/>
            <a:ext cx="2259022" cy="1257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8CC3AEF-BF5A-4DF0-8625-DE33DA369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600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위험도 예측 모델 </a:t>
            </a:r>
            <a:r>
              <a:rPr lang="en-US" altLang="ko-KR" dirty="0"/>
              <a:t>(</a:t>
            </a:r>
            <a:r>
              <a:rPr lang="en-US" altLang="ko-KR" dirty="0" err="1"/>
              <a:t>TFLite</a:t>
            </a:r>
            <a:r>
              <a:rPr lang="en-US" altLang="ko-KR" dirty="0"/>
              <a:t>) – Scoring</a:t>
            </a:r>
            <a:r>
              <a:rPr lang="ko-KR" altLang="en-US" dirty="0"/>
              <a:t> </a:t>
            </a:r>
            <a:r>
              <a:rPr lang="ko-KR" altLang="en-US" sz="2800" dirty="0"/>
              <a:t>①</a:t>
            </a:r>
            <a:r>
              <a:rPr lang="ko-KR" altLang="en-US" dirty="0"/>
              <a:t> </a:t>
            </a:r>
            <a:r>
              <a:rPr lang="en-US" altLang="ko-KR" sz="1800" dirty="0"/>
              <a:t>ADL/FALL </a:t>
            </a:r>
            <a:r>
              <a:rPr lang="ko-KR" altLang="en-US" sz="1800" dirty="0"/>
              <a:t>평균 이용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030249"/>
            <a:ext cx="10318830" cy="20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FD862D-8A8A-456E-A7EB-78686770C241}"/>
              </a:ext>
            </a:extLst>
          </p:cNvPr>
          <p:cNvSpPr txBox="1"/>
          <p:nvPr/>
        </p:nvSpPr>
        <p:spPr>
          <a:xfrm>
            <a:off x="1021976" y="1388592"/>
            <a:ext cx="990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altLang="ko-KR" dirty="0"/>
          </a:p>
          <a:p>
            <a:pPr lvl="2"/>
            <a:endParaRPr lang="en-US" altLang="ko-KR" dirty="0"/>
          </a:p>
          <a:p>
            <a:pPr marL="742950" lvl="1" indent="-285750">
              <a:buFontTx/>
              <a:buChar char="-"/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ACDF3B6-A333-4591-805B-A0AB256B2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976" y="2339096"/>
            <a:ext cx="10318830" cy="2660685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8975E89D-5055-45D7-8144-C5C61D43896A}"/>
              </a:ext>
            </a:extLst>
          </p:cNvPr>
          <p:cNvGrpSpPr/>
          <p:nvPr/>
        </p:nvGrpSpPr>
        <p:grpSpPr>
          <a:xfrm>
            <a:off x="11222363" y="2820131"/>
            <a:ext cx="455230" cy="1684402"/>
            <a:chOff x="11222363" y="2820131"/>
            <a:chExt cx="455230" cy="16844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C8256D-9FA3-48E2-BA58-BDE55917AC7E}"/>
                </a:ext>
              </a:extLst>
            </p:cNvPr>
            <p:cNvSpPr txBox="1"/>
            <p:nvPr/>
          </p:nvSpPr>
          <p:spPr>
            <a:xfrm>
              <a:off x="11229811" y="3669438"/>
              <a:ext cx="3541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/>
                  </a:solidFill>
                </a:rPr>
                <a:t>주</a:t>
              </a:r>
              <a:endParaRPr lang="en-US" altLang="ko-KR" sz="1050" dirty="0">
                <a:solidFill>
                  <a:schemeClr val="accent1"/>
                </a:solidFill>
              </a:endParaRPr>
            </a:p>
            <a:p>
              <a:r>
                <a:rPr lang="ko-KR" altLang="en-US" sz="1050" dirty="0">
                  <a:solidFill>
                    <a:schemeClr val="accent1"/>
                  </a:solidFill>
                </a:rPr>
                <a:t>의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806F13-BEB4-4696-9722-CBCA438367F3}"/>
                </a:ext>
              </a:extLst>
            </p:cNvPr>
            <p:cNvSpPr txBox="1"/>
            <p:nvPr/>
          </p:nvSpPr>
          <p:spPr>
            <a:xfrm>
              <a:off x="11229811" y="3238551"/>
              <a:ext cx="3541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rgbClr val="FF0000"/>
                  </a:solidFill>
                </a:rPr>
                <a:t>위험</a:t>
              </a:r>
              <a:endParaRPr lang="en-US" altLang="ko-KR" sz="1050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718385-25D5-4C8D-BDCE-15D92C0BF030}"/>
                </a:ext>
              </a:extLst>
            </p:cNvPr>
            <p:cNvSpPr txBox="1"/>
            <p:nvPr/>
          </p:nvSpPr>
          <p:spPr>
            <a:xfrm>
              <a:off x="11222363" y="2820131"/>
              <a:ext cx="4552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rgbClr val="FF0000"/>
                  </a:solidFill>
                </a:rPr>
                <a:t>매우 위험</a:t>
              </a:r>
              <a:endParaRPr lang="en-US" altLang="ko-KR" sz="1050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6F4860-41D4-4179-8CCD-B245921D44EC}"/>
                </a:ext>
              </a:extLst>
            </p:cNvPr>
            <p:cNvSpPr txBox="1"/>
            <p:nvPr/>
          </p:nvSpPr>
          <p:spPr>
            <a:xfrm>
              <a:off x="11229811" y="4089035"/>
              <a:ext cx="3541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/>
                  </a:solidFill>
                </a:rPr>
                <a:t>안전</a:t>
              </a:r>
              <a:endParaRPr lang="en-US" altLang="ko-KR" sz="105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C03EB7C-455F-4379-825F-F00BC6DB3797}"/>
              </a:ext>
            </a:extLst>
          </p:cNvPr>
          <p:cNvSpPr txBox="1"/>
          <p:nvPr/>
        </p:nvSpPr>
        <p:spPr>
          <a:xfrm>
            <a:off x="1021976" y="5091009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낙상 동작에서의 위험도가 낮게 평가됨</a:t>
            </a:r>
            <a:r>
              <a:rPr lang="en-US" altLang="ko-KR" dirty="0">
                <a:sym typeface="Wingdings" panose="05000000000000000000" pitchFamily="2" charset="2"/>
              </a:rPr>
              <a:t> 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F268F3-937A-4E35-AE12-F0ACCE628A7E}"/>
              </a:ext>
            </a:extLst>
          </p:cNvPr>
          <p:cNvSpPr txBox="1"/>
          <p:nvPr/>
        </p:nvSpPr>
        <p:spPr>
          <a:xfrm>
            <a:off x="1021976" y="1388592"/>
            <a:ext cx="990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en-US" altLang="ko-KR" dirty="0" err="1"/>
              <a:t>MinMaxScaling</a:t>
            </a:r>
            <a:r>
              <a:rPr lang="en-US" altLang="ko-KR" dirty="0"/>
              <a:t>&gt;</a:t>
            </a:r>
          </a:p>
          <a:p>
            <a:pPr marL="285750" indent="-285750">
              <a:buFontTx/>
              <a:buChar char="-"/>
            </a:pPr>
            <a:r>
              <a:rPr lang="ko-KR" altLang="en-US" dirty="0"/>
              <a:t>일상생활 동작에서 위험도 </a:t>
            </a:r>
            <a:r>
              <a:rPr lang="en-US" altLang="ko-KR" dirty="0"/>
              <a:t>0</a:t>
            </a:r>
            <a:r>
              <a:rPr lang="ko-KR" altLang="en-US" dirty="0"/>
              <a:t>으로 노출될 수 있도록 </a:t>
            </a:r>
            <a:r>
              <a:rPr lang="en-US" altLang="ko-KR" dirty="0"/>
              <a:t>MIN</a:t>
            </a:r>
            <a:r>
              <a:rPr lang="ko-KR" altLang="en-US" dirty="0"/>
              <a:t>값은 </a:t>
            </a:r>
            <a:r>
              <a:rPr lang="en-US" altLang="ko-KR" dirty="0"/>
              <a:t>ADL</a:t>
            </a:r>
            <a:r>
              <a:rPr lang="ko-KR" altLang="en-US" dirty="0"/>
              <a:t> 평균이용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/>
              <a:t>낙상 동작에서 위험도가 </a:t>
            </a:r>
            <a:r>
              <a:rPr lang="en-US" altLang="ko-KR" dirty="0"/>
              <a:t>100</a:t>
            </a:r>
            <a:r>
              <a:rPr lang="ko-KR" altLang="en-US" dirty="0"/>
              <a:t>이 노출될 수 있도록 </a:t>
            </a:r>
            <a:r>
              <a:rPr lang="en-US" altLang="ko-KR" dirty="0"/>
              <a:t>MAX</a:t>
            </a:r>
            <a:r>
              <a:rPr lang="ko-KR" altLang="en-US" dirty="0"/>
              <a:t>값은 </a:t>
            </a:r>
            <a:r>
              <a:rPr lang="en-US" altLang="ko-KR" dirty="0"/>
              <a:t>FALL </a:t>
            </a:r>
            <a:r>
              <a:rPr lang="ko-KR" altLang="en-US" dirty="0"/>
              <a:t>평균 이용</a:t>
            </a:r>
            <a:endParaRPr lang="en-US" altLang="ko-KR" dirty="0"/>
          </a:p>
          <a:p>
            <a:pPr lvl="2"/>
            <a:endParaRPr lang="en-US" altLang="ko-KR" dirty="0"/>
          </a:p>
          <a:p>
            <a:pPr marL="742950" lvl="1" indent="-285750">
              <a:buFontTx/>
              <a:buChar char="-"/>
            </a:pP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925FC2D-7111-4426-BCDC-430AED239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104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3934</TotalTime>
  <Words>2110</Words>
  <Application>Microsoft Office PowerPoint</Application>
  <PresentationFormat>와이드스크린</PresentationFormat>
  <Paragraphs>896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맑은 고딕</vt:lpstr>
      <vt:lpstr>Arial</vt:lpstr>
      <vt:lpstr>Cambria Math</vt:lpstr>
      <vt:lpstr>Wingdings</vt:lpstr>
      <vt:lpstr>Office 테마</vt:lpstr>
      <vt:lpstr>위험도 예측 알고리즘  평가 및 활용방안 </vt:lpstr>
      <vt:lpstr>데이터셋 설명</vt:lpstr>
      <vt:lpstr>데이터셋 설명</vt:lpstr>
      <vt:lpstr>데이터셋 설명</vt:lpstr>
      <vt:lpstr>위험도 예측 모델 (TFLite) - 구조</vt:lpstr>
      <vt:lpstr>위험도 예측 모델 (TFLite) - 평가</vt:lpstr>
      <vt:lpstr>위험도 예측 모델 (TFLite) - 평가</vt:lpstr>
      <vt:lpstr>위험도 예측 모델 (TFLite) – Scoring</vt:lpstr>
      <vt:lpstr>위험도 예측 모델 (TFLite) – Scoring ① ADL/FALL 평균 이용</vt:lpstr>
      <vt:lpstr>위험도 예측 모델 (TFLite) – Scoring ② 데이터 및 도메인 기반</vt:lpstr>
      <vt:lpstr>낙상 검출 모델 (TFLite) - 구조</vt:lpstr>
      <vt:lpstr>낙상 분류 모델 이용 위험도 평가_ADL</vt:lpstr>
      <vt:lpstr>낙상 분류 모델 이용 위험도 평가_FALL</vt:lpstr>
      <vt:lpstr>결론 1안)</vt:lpstr>
      <vt:lpstr>결론 2안)</vt:lpstr>
      <vt:lpstr>참고) PredictRisk_ADL</vt:lpstr>
      <vt:lpstr>참고) PredictRisk_FALL</vt:lpstr>
      <vt:lpstr>참고) FallPredict_ADL</vt:lpstr>
      <vt:lpstr>참고) FallPredict_FALL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Im Chaejin</dc:creator>
  <cp:lastModifiedBy>Administrator</cp:lastModifiedBy>
  <cp:revision>150</cp:revision>
  <cp:lastPrinted>2024-03-15T05:37:10Z</cp:lastPrinted>
  <dcterms:created xsi:type="dcterms:W3CDTF">2023-03-02T23:53:02Z</dcterms:created>
  <dcterms:modified xsi:type="dcterms:W3CDTF">2024-03-15T05:38:16Z</dcterms:modified>
</cp:coreProperties>
</file>